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Lst>
  <p:sldSz cy="13716000" cx="24377650"/>
  <p:notesSz cx="6858000" cy="9144000"/>
  <p:embeddedFontLst>
    <p:embeddedFont>
      <p:font typeface="Roboto Thin"/>
      <p:regular r:id="rId60"/>
      <p:bold r:id="rId61"/>
      <p:italic r:id="rId62"/>
      <p:boldItalic r:id="rId63"/>
    </p:embeddedFont>
    <p:embeddedFont>
      <p:font typeface="Roboto Medium"/>
      <p:regular r:id="rId64"/>
      <p:bold r:id="rId65"/>
      <p:italic r:id="rId66"/>
      <p:boldItalic r:id="rId67"/>
    </p:embeddedFont>
    <p:embeddedFont>
      <p:font typeface="Roboto"/>
      <p:regular r:id="rId68"/>
      <p:bold r:id="rId69"/>
      <p:italic r:id="rId70"/>
      <p:boldItalic r:id="rId71"/>
    </p:embeddedFont>
    <p:embeddedFont>
      <p:font typeface="Amatic SC"/>
      <p:regular r:id="rId72"/>
      <p:bold r:id="rId73"/>
    </p:embeddedFont>
    <p:embeddedFont>
      <p:font typeface="Inconsolata"/>
      <p:regular r:id="rId74"/>
      <p:bold r:id="rId75"/>
    </p:embeddedFont>
    <p:embeddedFont>
      <p:font typeface="Poppins"/>
      <p:regular r:id="rId76"/>
      <p:bold r:id="rId77"/>
      <p:italic r:id="rId78"/>
      <p:boldItalic r:id="rId79"/>
    </p:embeddedFont>
    <p:embeddedFont>
      <p:font typeface="Lato"/>
      <p:regular r:id="rId80"/>
      <p:bold r:id="rId81"/>
      <p:italic r:id="rId82"/>
      <p:boldItalic r:id="rId83"/>
    </p:embeddedFont>
    <p:embeddedFont>
      <p:font typeface="Lato Light"/>
      <p:regular r:id="rId84"/>
      <p:bold r:id="rId85"/>
      <p:italic r:id="rId86"/>
      <p:boldItalic r:id="rId87"/>
    </p:embeddedFont>
    <p:embeddedFont>
      <p:font typeface="Poppins Medium"/>
      <p:regular r:id="rId88"/>
      <p:bold r:id="rId89"/>
      <p:italic r:id="rId90"/>
      <p:boldItalic r:id="rId91"/>
    </p:embeddedFont>
    <p:embeddedFont>
      <p:font typeface="Roboto Light"/>
      <p:regular r:id="rId92"/>
      <p:bold r:id="rId93"/>
      <p:italic r:id="rId94"/>
      <p:boldItalic r:id="rId95"/>
    </p:embeddedFont>
    <p:embeddedFont>
      <p:font typeface="Helvetica Neue"/>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FEB8FFD-4A36-41BA-B6DF-1894E5EDB9D3}">
  <a:tblStyle styleId="{AFEB8FFD-4A36-41BA-B6DF-1894E5EDB9D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font" Target="fonts/RobotoLight-boldItalic.fntdata"/><Relationship Id="rId94" Type="http://schemas.openxmlformats.org/officeDocument/2006/relationships/font" Target="fonts/RobotoLight-italic.fntdata"/><Relationship Id="rId97" Type="http://schemas.openxmlformats.org/officeDocument/2006/relationships/font" Target="fonts/HelveticaNeue-bold.fntdata"/><Relationship Id="rId96" Type="http://schemas.openxmlformats.org/officeDocument/2006/relationships/font" Target="fonts/HelveticaNeue-regular.fntdata"/><Relationship Id="rId11" Type="http://schemas.openxmlformats.org/officeDocument/2006/relationships/slide" Target="slides/slide3.xml"/><Relationship Id="rId99" Type="http://schemas.openxmlformats.org/officeDocument/2006/relationships/font" Target="fonts/HelveticaNeue-boldItalic.fntdata"/><Relationship Id="rId10" Type="http://schemas.openxmlformats.org/officeDocument/2006/relationships/slide" Target="slides/slide2.xml"/><Relationship Id="rId98" Type="http://schemas.openxmlformats.org/officeDocument/2006/relationships/font" Target="fonts/HelveticaNeue-italic.fntdata"/><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font" Target="fonts/PoppinsMedium-boldItalic.fntdata"/><Relationship Id="rId90" Type="http://schemas.openxmlformats.org/officeDocument/2006/relationships/font" Target="fonts/PoppinsMedium-italic.fntdata"/><Relationship Id="rId93" Type="http://schemas.openxmlformats.org/officeDocument/2006/relationships/font" Target="fonts/RobotoLight-bold.fntdata"/><Relationship Id="rId92" Type="http://schemas.openxmlformats.org/officeDocument/2006/relationships/font" Target="fonts/RobotoLight-regular.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font" Target="fonts/LatoLight-regular.fntdata"/><Relationship Id="rId83" Type="http://schemas.openxmlformats.org/officeDocument/2006/relationships/font" Target="fonts/Lato-boldItalic.fntdata"/><Relationship Id="rId86" Type="http://schemas.openxmlformats.org/officeDocument/2006/relationships/font" Target="fonts/LatoLight-italic.fntdata"/><Relationship Id="rId85" Type="http://schemas.openxmlformats.org/officeDocument/2006/relationships/font" Target="fonts/LatoLight-bold.fntdata"/><Relationship Id="rId88" Type="http://schemas.openxmlformats.org/officeDocument/2006/relationships/font" Target="fonts/PoppinsMedium-regular.fntdata"/><Relationship Id="rId87" Type="http://schemas.openxmlformats.org/officeDocument/2006/relationships/font" Target="fonts/LatoLight-boldItalic.fntdata"/><Relationship Id="rId89" Type="http://schemas.openxmlformats.org/officeDocument/2006/relationships/font" Target="fonts/PoppinsMedium-bold.fntdata"/><Relationship Id="rId80" Type="http://schemas.openxmlformats.org/officeDocument/2006/relationships/font" Target="fonts/Lato-regular.fntdata"/><Relationship Id="rId82" Type="http://schemas.openxmlformats.org/officeDocument/2006/relationships/font" Target="fonts/Lato-italic.fntdata"/><Relationship Id="rId81"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AmaticSC-bold.fntdata"/><Relationship Id="rId72" Type="http://schemas.openxmlformats.org/officeDocument/2006/relationships/font" Target="fonts/AmaticSC-regular.fntdata"/><Relationship Id="rId75" Type="http://schemas.openxmlformats.org/officeDocument/2006/relationships/font" Target="fonts/Inconsolata-bold.fntdata"/><Relationship Id="rId74" Type="http://schemas.openxmlformats.org/officeDocument/2006/relationships/font" Target="fonts/Inconsolata-regular.fntdata"/><Relationship Id="rId77" Type="http://schemas.openxmlformats.org/officeDocument/2006/relationships/font" Target="fonts/Poppins-bold.fntdata"/><Relationship Id="rId76" Type="http://schemas.openxmlformats.org/officeDocument/2006/relationships/font" Target="fonts/Poppins-regular.fntdata"/><Relationship Id="rId79" Type="http://schemas.openxmlformats.org/officeDocument/2006/relationships/font" Target="fonts/Poppins-boldItalic.fntdata"/><Relationship Id="rId78" Type="http://schemas.openxmlformats.org/officeDocument/2006/relationships/font" Target="fonts/Poppins-italic.fntdata"/><Relationship Id="rId71" Type="http://schemas.openxmlformats.org/officeDocument/2006/relationships/font" Target="fonts/Roboto-boldItalic.fntdata"/><Relationship Id="rId70" Type="http://schemas.openxmlformats.org/officeDocument/2006/relationships/font" Target="fonts/Roboto-italic.fntdata"/><Relationship Id="rId62" Type="http://schemas.openxmlformats.org/officeDocument/2006/relationships/font" Target="fonts/RobotoThin-italic.fntdata"/><Relationship Id="rId61" Type="http://schemas.openxmlformats.org/officeDocument/2006/relationships/font" Target="fonts/RobotoThin-bold.fntdata"/><Relationship Id="rId64" Type="http://schemas.openxmlformats.org/officeDocument/2006/relationships/font" Target="fonts/RobotoMedium-regular.fntdata"/><Relationship Id="rId63" Type="http://schemas.openxmlformats.org/officeDocument/2006/relationships/font" Target="fonts/RobotoThin-boldItalic.fntdata"/><Relationship Id="rId66" Type="http://schemas.openxmlformats.org/officeDocument/2006/relationships/font" Target="fonts/RobotoMedium-italic.fntdata"/><Relationship Id="rId65" Type="http://schemas.openxmlformats.org/officeDocument/2006/relationships/font" Target="fonts/RobotoMedium-bold.fntdata"/><Relationship Id="rId68" Type="http://schemas.openxmlformats.org/officeDocument/2006/relationships/font" Target="fonts/Roboto-regular.fntdata"/><Relationship Id="rId67" Type="http://schemas.openxmlformats.org/officeDocument/2006/relationships/font" Target="fonts/RobotoMedium-boldItalic.fntdata"/><Relationship Id="rId60" Type="http://schemas.openxmlformats.org/officeDocument/2006/relationships/font" Target="fonts/RobotoThin-regular.fntdata"/><Relationship Id="rId69" Type="http://schemas.openxmlformats.org/officeDocument/2006/relationships/font" Target="fonts/Roboto-bold.fntdata"/><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t>Hackers, Defenders, and Cyber Warriors Welcome!</a:t>
            </a:r>
            <a:endParaRPr/>
          </a:p>
          <a:p>
            <a:pPr indent="0" lvl="0" marL="0" rtl="0" algn="l">
              <a:lnSpc>
                <a:spcPct val="115000"/>
              </a:lnSpc>
              <a:spcBef>
                <a:spcPts val="1200"/>
              </a:spcBef>
              <a:spcAft>
                <a:spcPts val="0"/>
              </a:spcAft>
              <a:buClr>
                <a:schemeClr val="dk1"/>
              </a:buClr>
              <a:buSzPts val="1100"/>
              <a:buFont typeface="Arial"/>
              <a:buNone/>
            </a:pPr>
            <a:r>
              <a:rPr lang="en-US"/>
              <a:t>First off, a big shoutout to my amazing teammates: Maryna and Josh. We’ve been through thick and thin, deciphering logs and setting alerts, and now we’re here to share our journey with you.</a:t>
            </a:r>
            <a:endParaRPr/>
          </a:p>
          <a:p>
            <a:pPr indent="0" lvl="0" marL="0" rtl="0" algn="l">
              <a:lnSpc>
                <a:spcPct val="115000"/>
              </a:lnSpc>
              <a:spcBef>
                <a:spcPts val="1200"/>
              </a:spcBef>
              <a:spcAft>
                <a:spcPts val="0"/>
              </a:spcAft>
              <a:buNone/>
            </a:pPr>
            <a:r>
              <a:rPr lang="en-US"/>
              <a:t>Today, you’ll step into the shoes of SOC analysts at Virtual Space Industries (VSI), a company that’s at the forefront of designing virtual-reality programs for businesses. </a:t>
            </a:r>
            <a:endParaRPr/>
          </a:p>
          <a:p>
            <a:pPr indent="0" lvl="0" marL="0" rtl="0" algn="l">
              <a:lnSpc>
                <a:spcPct val="115000"/>
              </a:lnSpc>
              <a:spcBef>
                <a:spcPts val="1200"/>
              </a:spcBef>
              <a:spcAft>
                <a:spcPts val="0"/>
              </a:spcAft>
              <a:buClr>
                <a:schemeClr val="dk1"/>
              </a:buClr>
              <a:buSzPts val="1100"/>
              <a:buFont typeface="Arial"/>
              <a:buNone/>
            </a:pPr>
            <a:r>
              <a:rPr lang="en-US"/>
              <a:t>Rumor has it that a rival, JobeCorp, might be planning cyberattacks to disrupt VSI’s business. As SOC analysts, we will be using Splunk to monitor and safeguard your systems from these potential threats. Think of this session as a behind-the-scenes tour of the internet's secret life. We’ll uncover the stories hidden in our server logs, chase down pesky digital potholes, and maybe even spot some overzealous party crashers trying to sneak into our system.</a:t>
            </a:r>
            <a:endParaRPr/>
          </a:p>
          <a:p>
            <a:pPr indent="0" lvl="0" marL="0" rtl="0" algn="l">
              <a:lnSpc>
                <a:spcPct val="115000"/>
              </a:lnSpc>
              <a:spcBef>
                <a:spcPts val="1200"/>
              </a:spcBef>
              <a:spcAft>
                <a:spcPts val="1200"/>
              </a:spcAft>
              <a:buNone/>
            </a:pPr>
            <a:r>
              <a:rPr lang="en-US"/>
              <a:t>So, get ready for a journey that’s part cyber-sleuthing, part tech-talk, and entirely enlightening.</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2100">
                <a:latin typeface="Courier New"/>
                <a:ea typeface="Courier New"/>
                <a:cs typeface="Courier New"/>
                <a:sym typeface="Courier New"/>
              </a:rPr>
              <a:t>L</a:t>
            </a:r>
            <a:r>
              <a:rPr lang="en-US" sz="2100">
                <a:latin typeface="Courier New"/>
                <a:ea typeface="Courier New"/>
                <a:cs typeface="Courier New"/>
                <a:sym typeface="Courier New"/>
              </a:rPr>
              <a:t>et’s dive into the </a:t>
            </a:r>
            <a:r>
              <a:rPr b="1" lang="en-US" sz="2600">
                <a:latin typeface="Courier New"/>
                <a:ea typeface="Courier New"/>
                <a:cs typeface="Courier New"/>
                <a:sym typeface="Courier New"/>
              </a:rPr>
              <a:t>windows_server_logs.csv</a:t>
            </a:r>
            <a:r>
              <a:rPr lang="en-US" sz="2100">
                <a:latin typeface="Courier New"/>
                <a:ea typeface="Courier New"/>
                <a:cs typeface="Courier New"/>
                <a:sym typeface="Courier New"/>
              </a:rPr>
              <a:t> file and its significance.</a:t>
            </a:r>
            <a:endParaRPr sz="21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2100">
                <a:latin typeface="Courier New"/>
                <a:ea typeface="Courier New"/>
                <a:cs typeface="Courier New"/>
                <a:sym typeface="Courier New"/>
              </a:rPr>
              <a:t>This file contains crucial security logs from a Windows server. It provides detailed records of server activities, which are essential for monitoring and analyzing server performance and security.</a:t>
            </a:r>
            <a:endParaRPr sz="2100">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2100">
                <a:latin typeface="Courier New"/>
                <a:ea typeface="Courier New"/>
                <a:cs typeface="Courier New"/>
                <a:sym typeface="Courier New"/>
              </a:rPr>
              <a:t>The purpose is to </a:t>
            </a:r>
            <a:endParaRPr b="1" sz="2100">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2100">
                <a:latin typeface="Courier New"/>
                <a:ea typeface="Courier New"/>
                <a:cs typeface="Courier New"/>
                <a:sym typeface="Courier New"/>
              </a:rPr>
              <a:t>Track User Activity:</a:t>
            </a:r>
            <a:r>
              <a:rPr lang="en-US" sz="2100">
                <a:latin typeface="Courier New"/>
                <a:ea typeface="Courier New"/>
                <a:cs typeface="Courier New"/>
                <a:sym typeface="Courier New"/>
              </a:rPr>
              <a:t> Logging every user action, helping to understand usage patterns and detect any anomalies, </a:t>
            </a:r>
            <a:r>
              <a:rPr b="1" lang="en-US" sz="2100">
                <a:latin typeface="Courier New"/>
                <a:ea typeface="Courier New"/>
                <a:cs typeface="Courier New"/>
                <a:sym typeface="Courier New"/>
              </a:rPr>
              <a:t>Detect Security Risks by </a:t>
            </a:r>
            <a:r>
              <a:rPr lang="en-US" sz="2100">
                <a:latin typeface="Courier New"/>
                <a:ea typeface="Courier New"/>
                <a:cs typeface="Courier New"/>
                <a:sym typeface="Courier New"/>
              </a:rPr>
              <a:t> Identifying potential security threats by capturing failed logins, and other critical events. </a:t>
            </a:r>
            <a:endParaRPr sz="2100">
              <a:latin typeface="Courier New"/>
              <a:ea typeface="Courier New"/>
              <a:cs typeface="Courier New"/>
              <a:sym typeface="Courier New"/>
            </a:endParaRPr>
          </a:p>
          <a:p>
            <a:pPr indent="0" lvl="0" marL="0" rtl="0" algn="l">
              <a:lnSpc>
                <a:spcPct val="115000"/>
              </a:lnSpc>
              <a:spcBef>
                <a:spcPts val="1200"/>
              </a:spcBef>
              <a:spcAft>
                <a:spcPts val="0"/>
              </a:spcAft>
              <a:buNone/>
            </a:pPr>
            <a:r>
              <a:rPr lang="en-US" sz="2100">
                <a:latin typeface="Courier New"/>
                <a:ea typeface="Courier New"/>
                <a:cs typeface="Courier New"/>
                <a:sym typeface="Courier New"/>
              </a:rPr>
              <a:t>Also for </a:t>
            </a:r>
            <a:r>
              <a:rPr b="1" lang="en-US" sz="2100">
                <a:latin typeface="Courier New"/>
                <a:ea typeface="Courier New"/>
                <a:cs typeface="Courier New"/>
                <a:sym typeface="Courier New"/>
              </a:rPr>
              <a:t>Forensic Analysis:</a:t>
            </a:r>
            <a:r>
              <a:rPr lang="en-US" sz="2100">
                <a:latin typeface="Courier New"/>
                <a:ea typeface="Courier New"/>
                <a:cs typeface="Courier New"/>
                <a:sym typeface="Courier New"/>
              </a:rPr>
              <a:t> to Serve as a valuable resource for investigating incidents and understanding what happened during a security breach.</a:t>
            </a:r>
            <a:endParaRPr sz="2100">
              <a:latin typeface="Courier New"/>
              <a:ea typeface="Courier New"/>
              <a:cs typeface="Courier New"/>
              <a:sym typeface="Courier New"/>
            </a:endParaRPr>
          </a:p>
          <a:p>
            <a:pPr indent="0" lvl="0" marL="0" rtl="0" algn="l">
              <a:lnSpc>
                <a:spcPct val="115000"/>
              </a:lnSpc>
              <a:spcBef>
                <a:spcPts val="1200"/>
              </a:spcBef>
              <a:spcAft>
                <a:spcPts val="0"/>
              </a:spcAft>
              <a:buNone/>
            </a:pPr>
            <a:r>
              <a:rPr lang="en-US" sz="2100">
                <a:latin typeface="Courier New"/>
                <a:ea typeface="Courier New"/>
                <a:cs typeface="Courier New"/>
                <a:sym typeface="Courier New"/>
              </a:rPr>
              <a:t>By analyzing these logs, we can enhance our server’s security posture, respond promptly to threats, and ensure comprehensive tracking and accountability.</a:t>
            </a:r>
            <a:endParaRPr sz="2100">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3100">
                <a:latin typeface="Courier New"/>
                <a:ea typeface="Courier New"/>
                <a:cs typeface="Courier New"/>
                <a:sym typeface="Courier New"/>
              </a:rPr>
              <a:t>Now</a:t>
            </a:r>
            <a:r>
              <a:rPr lang="en-US" sz="2100">
                <a:latin typeface="Courier New"/>
                <a:ea typeface="Courier New"/>
                <a:cs typeface="Courier New"/>
                <a:sym typeface="Courier New"/>
              </a:rPr>
              <a:t> Let’s explore the </a:t>
            </a:r>
            <a:r>
              <a:rPr b="1" lang="en-US" sz="2800">
                <a:latin typeface="Courier New"/>
                <a:ea typeface="Courier New"/>
                <a:cs typeface="Courier New"/>
                <a:sym typeface="Courier New"/>
              </a:rPr>
              <a:t>apache_logs.txt</a:t>
            </a:r>
            <a:r>
              <a:rPr lang="en-US" sz="2100">
                <a:latin typeface="Courier New"/>
                <a:ea typeface="Courier New"/>
                <a:cs typeface="Courier New"/>
                <a:sym typeface="Courier New"/>
              </a:rPr>
              <a:t> file and its role in web server management. This file contains logs from an Apache server, capturing essential data about web traffic and server activity.</a:t>
            </a:r>
            <a:endParaRPr sz="2100">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2100">
                <a:latin typeface="Courier New"/>
                <a:ea typeface="Courier New"/>
                <a:cs typeface="Courier New"/>
                <a:sym typeface="Courier New"/>
              </a:rPr>
              <a:t>The purpose is to </a:t>
            </a:r>
            <a:endParaRPr b="1" sz="2100">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2100">
                <a:latin typeface="Courier New"/>
                <a:ea typeface="Courier New"/>
                <a:cs typeface="Courier New"/>
                <a:sym typeface="Courier New"/>
              </a:rPr>
              <a:t>Track HTTP Requests &amp; Responses by </a:t>
            </a:r>
            <a:r>
              <a:rPr lang="en-US" sz="2100">
                <a:latin typeface="Courier New"/>
                <a:ea typeface="Courier New"/>
                <a:cs typeface="Courier New"/>
                <a:sym typeface="Courier New"/>
              </a:rPr>
              <a:t>Logging each request and response, providing a detailed view of web interactions and server responses.</a:t>
            </a:r>
            <a:endParaRPr sz="2100">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2100">
                <a:latin typeface="Courier New"/>
                <a:ea typeface="Courier New"/>
                <a:cs typeface="Courier New"/>
                <a:sym typeface="Courier New"/>
              </a:rPr>
              <a:t>Also to Identify Potential Security Incidents:</a:t>
            </a:r>
            <a:r>
              <a:rPr lang="en-US" sz="2100">
                <a:latin typeface="Courier New"/>
                <a:ea typeface="Courier New"/>
                <a:cs typeface="Courier New"/>
                <a:sym typeface="Courier New"/>
              </a:rPr>
              <a:t> by spotting unusual patterns or errors that might indicate security threats, such as suspicious requests or potential attacks.</a:t>
            </a:r>
            <a:endParaRPr sz="2100">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2100">
                <a:latin typeface="Courier New"/>
                <a:ea typeface="Courier New"/>
                <a:cs typeface="Courier New"/>
                <a:sym typeface="Courier New"/>
              </a:rPr>
              <a:t>And finally to Analyze User Behavior &amp; Traffic Patterns by offering</a:t>
            </a:r>
            <a:r>
              <a:rPr lang="en-US" sz="2100">
                <a:latin typeface="Courier New"/>
                <a:ea typeface="Courier New"/>
                <a:cs typeface="Courier New"/>
                <a:sym typeface="Courier New"/>
              </a:rPr>
              <a:t> insights into user behavior and traffic patterns, which are valuable for performance tuning and understanding site usage.</a:t>
            </a:r>
            <a:endParaRPr sz="2100">
              <a:latin typeface="Courier New"/>
              <a:ea typeface="Courier New"/>
              <a:cs typeface="Courier New"/>
              <a:sym typeface="Courier New"/>
            </a:endParaRPr>
          </a:p>
          <a:p>
            <a:pPr indent="0" lvl="0" marL="0" rtl="0" algn="l">
              <a:lnSpc>
                <a:spcPct val="115000"/>
              </a:lnSpc>
              <a:spcBef>
                <a:spcPts val="1200"/>
              </a:spcBef>
              <a:spcAft>
                <a:spcPts val="1200"/>
              </a:spcAft>
              <a:buNone/>
            </a:pPr>
            <a:r>
              <a:rPr lang="en-US" sz="2100">
                <a:latin typeface="Courier New"/>
                <a:ea typeface="Courier New"/>
                <a:cs typeface="Courier New"/>
                <a:sym typeface="Courier New"/>
              </a:rPr>
              <a:t>By analyzing these logs, we can improve the web server’s security, optimize performance, and gain valuable insights into user interactions and site health.</a:t>
            </a:r>
            <a:endParaRPr sz="3400">
              <a:latin typeface="Courier New"/>
              <a:ea typeface="Courier New"/>
              <a:cs typeface="Courier New"/>
              <a:sym typeface="Courier New"/>
            </a:endParaRPr>
          </a:p>
        </p:txBody>
      </p:sp>
      <p:sp>
        <p:nvSpPr>
          <p:cNvPr id="1388" name="Google Shape;1388;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500">
                <a:latin typeface="Courier New"/>
                <a:ea typeface="Courier New"/>
                <a:cs typeface="Courier New"/>
                <a:sym typeface="Courier New"/>
              </a:rPr>
              <a:t>Now, We will be presenting on the analysis and monitoring of Windows server logs for Virtual Space Industries, or VSI. In our analysis, we focused on several key fields.</a:t>
            </a:r>
            <a:endParaRPr sz="15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t/>
            </a:r>
            <a:endParaRPr sz="1500">
              <a:latin typeface="Courier New"/>
              <a:ea typeface="Courier New"/>
              <a:cs typeface="Courier New"/>
              <a:sym typeface="Courier New"/>
            </a:endParaRPr>
          </a:p>
          <a:p>
            <a:pPr indent="0" lvl="0" marL="0" rtl="0" algn="l">
              <a:spcBef>
                <a:spcPts val="1200"/>
              </a:spcBef>
              <a:spcAft>
                <a:spcPts val="0"/>
              </a:spcAft>
              <a:buNone/>
            </a:pPr>
            <a:r>
              <a:t/>
            </a:r>
            <a:endParaRPr sz="1500">
              <a:latin typeface="Courier New"/>
              <a:ea typeface="Courier New"/>
              <a:cs typeface="Courier New"/>
              <a:sym typeface="Courier New"/>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8bd883d690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8bd883d690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b="1" lang="en-US" sz="1600">
                <a:latin typeface="Courier New"/>
                <a:ea typeface="Courier New"/>
                <a:cs typeface="Courier New"/>
                <a:sym typeface="Courier New"/>
              </a:rPr>
              <a:t>The </a:t>
            </a:r>
            <a:r>
              <a:rPr b="1" lang="en-US" sz="1600">
                <a:latin typeface="Courier New"/>
                <a:ea typeface="Courier New"/>
                <a:cs typeface="Courier New"/>
                <a:sym typeface="Courier New"/>
              </a:rPr>
              <a:t>first</a:t>
            </a:r>
            <a:r>
              <a:rPr b="1" lang="en-US" sz="1600">
                <a:latin typeface="Courier New"/>
                <a:ea typeface="Courier New"/>
                <a:cs typeface="Courier New"/>
                <a:sym typeface="Courier New"/>
              </a:rPr>
              <a:t> report is a </a:t>
            </a:r>
            <a:r>
              <a:rPr b="1" lang="en-US" sz="1600">
                <a:latin typeface="Courier New"/>
                <a:ea typeface="Courier New"/>
                <a:cs typeface="Courier New"/>
                <a:sym typeface="Courier New"/>
              </a:rPr>
              <a:t>Table of Signature and Signature IDs</a:t>
            </a:r>
            <a:br>
              <a:rPr b="1" lang="en-US" sz="1600">
                <a:latin typeface="Courier New"/>
                <a:ea typeface="Courier New"/>
                <a:cs typeface="Courier New"/>
                <a:sym typeface="Courier New"/>
              </a:rPr>
            </a:br>
            <a:r>
              <a:rPr lang="en-US" sz="1600">
                <a:latin typeface="Courier New"/>
                <a:ea typeface="Courier New"/>
                <a:cs typeface="Courier New"/>
                <a:sym typeface="Courier New"/>
              </a:rPr>
              <a:t>This report details the </a:t>
            </a:r>
            <a:r>
              <a:rPr b="1" lang="en-US" sz="2200">
                <a:latin typeface="Courier New"/>
                <a:ea typeface="Courier New"/>
                <a:cs typeface="Courier New"/>
                <a:sym typeface="Courier New"/>
              </a:rPr>
              <a:t>signature</a:t>
            </a:r>
            <a:r>
              <a:rPr lang="en-US" sz="1600">
                <a:latin typeface="Courier New"/>
                <a:ea typeface="Courier New"/>
                <a:cs typeface="Courier New"/>
                <a:sym typeface="Courier New"/>
              </a:rPr>
              <a:t> field, which describes the event, and the </a:t>
            </a:r>
            <a:r>
              <a:rPr b="1" lang="en-US" sz="2200">
                <a:latin typeface="Courier New"/>
                <a:ea typeface="Courier New"/>
                <a:cs typeface="Courier New"/>
                <a:sym typeface="Courier New"/>
              </a:rPr>
              <a:t>signature_id</a:t>
            </a:r>
            <a:r>
              <a:rPr lang="en-US" sz="1600">
                <a:latin typeface="Courier New"/>
                <a:ea typeface="Courier New"/>
                <a:cs typeface="Courier New"/>
                <a:sym typeface="Courier New"/>
              </a:rPr>
              <a:t>, which uniquely identifies specific event types. It helps in understanding the nature of the events and determining their exact types.</a:t>
            </a:r>
            <a:endParaRPr sz="16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b="1" lang="en-US" sz="1600">
                <a:latin typeface="Courier New"/>
                <a:ea typeface="Courier New"/>
                <a:cs typeface="Courier New"/>
                <a:sym typeface="Courier New"/>
              </a:rPr>
              <a:t>The next report we ran was for Severity Levels by Count and Percentage</a:t>
            </a:r>
            <a:br>
              <a:rPr b="1" lang="en-US" sz="1600">
                <a:latin typeface="Courier New"/>
                <a:ea typeface="Courier New"/>
                <a:cs typeface="Courier New"/>
                <a:sym typeface="Courier New"/>
              </a:rPr>
            </a:br>
            <a:r>
              <a:rPr lang="en-US" sz="1600">
                <a:latin typeface="Courier New"/>
                <a:ea typeface="Courier New"/>
                <a:cs typeface="Courier New"/>
                <a:sym typeface="Courier New"/>
              </a:rPr>
              <a:t>This report examines the </a:t>
            </a:r>
            <a:r>
              <a:rPr b="1" lang="en-US" sz="2200">
                <a:latin typeface="Courier New"/>
                <a:ea typeface="Courier New"/>
                <a:cs typeface="Courier New"/>
                <a:sym typeface="Courier New"/>
              </a:rPr>
              <a:t>severity</a:t>
            </a:r>
            <a:r>
              <a:rPr lang="en-US" sz="1600">
                <a:latin typeface="Courier New"/>
                <a:ea typeface="Courier New"/>
                <a:cs typeface="Courier New"/>
                <a:sym typeface="Courier New"/>
              </a:rPr>
              <a:t> field to assess the seriousness of each event. It provides counts and percentages to help prioritize incidents based on their potential impact and urgency.</a:t>
            </a:r>
            <a:endParaRPr sz="16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b="1" lang="en-US" sz="1600">
                <a:latin typeface="Courier New"/>
                <a:ea typeface="Courier New"/>
                <a:cs typeface="Courier New"/>
                <a:sym typeface="Courier New"/>
              </a:rPr>
              <a:t>Lastly we ran a report to find out the Status by Success and Failure</a:t>
            </a:r>
            <a:br>
              <a:rPr b="1" lang="en-US" sz="1600">
                <a:latin typeface="Courier New"/>
                <a:ea typeface="Courier New"/>
                <a:cs typeface="Courier New"/>
                <a:sym typeface="Courier New"/>
              </a:rPr>
            </a:br>
            <a:r>
              <a:rPr lang="en-US" sz="1600">
                <a:latin typeface="Courier New"/>
                <a:ea typeface="Courier New"/>
                <a:cs typeface="Courier New"/>
                <a:sym typeface="Courier New"/>
              </a:rPr>
              <a:t>This report focuses on the </a:t>
            </a:r>
            <a:r>
              <a:rPr b="1" lang="en-US" sz="2300">
                <a:latin typeface="Courier New"/>
                <a:ea typeface="Courier New"/>
                <a:cs typeface="Courier New"/>
                <a:sym typeface="Courier New"/>
              </a:rPr>
              <a:t>status</a:t>
            </a:r>
            <a:r>
              <a:rPr lang="en-US" sz="1600">
                <a:latin typeface="Courier New"/>
                <a:ea typeface="Courier New"/>
                <a:cs typeface="Courier New"/>
                <a:sym typeface="Courier New"/>
              </a:rPr>
              <a:t> field to differentiate between successful and failed events. It is useful for identifying patterns of failed logins or other unsuccessful actions, aiding in the detection of potential security issues.</a:t>
            </a:r>
            <a:endParaRPr sz="1600">
              <a:latin typeface="Courier New"/>
              <a:ea typeface="Courier New"/>
              <a:cs typeface="Courier New"/>
              <a:sym typeface="Courier New"/>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8" name="Google Shape;1418;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2ef879a0cbb_6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2ef879a0cbb_6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9" name="Google Shape;1429;g2ef879a0cbb_6_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800">
                <a:latin typeface="Courier New"/>
                <a:ea typeface="Courier New"/>
                <a:cs typeface="Courier New"/>
                <a:sym typeface="Courier New"/>
              </a:rPr>
              <a:t>"Hello everyone! Today, I’m going to walk you through our findings on monitoring failed login attempts in Windows security logs. This is a crucial aspect of detecting potential security threats, such as brute force attacks or unauthorized access attempts."</a:t>
            </a:r>
            <a:endParaRPr sz="18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b="1" lang="en-US" sz="1800">
                <a:latin typeface="Courier New"/>
                <a:ea typeface="Courier New"/>
                <a:cs typeface="Courier New"/>
                <a:sym typeface="Courier New"/>
              </a:rPr>
              <a:t>Overview:</a:t>
            </a:r>
            <a:endParaRPr b="1" sz="18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1800">
                <a:latin typeface="Courier New"/>
                <a:ea typeface="Courier New"/>
                <a:cs typeface="Courier New"/>
                <a:sym typeface="Courier New"/>
              </a:rPr>
              <a:t>"So, let’s start with some basics. We’ve been keeping an eye on Windows security logs to track failed login attempts. Why? Because frequent failed attempts can be a red flag, signaling that someone might be trying to break into the system."</a:t>
            </a:r>
            <a:endParaRPr sz="18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b="1" lang="en-US" sz="1800">
                <a:latin typeface="Courier New"/>
                <a:ea typeface="Courier New"/>
                <a:cs typeface="Courier New"/>
                <a:sym typeface="Courier New"/>
              </a:rPr>
              <a:t>Data Analysis:</a:t>
            </a:r>
            <a:endParaRPr b="1" sz="18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1800">
                <a:latin typeface="Courier New"/>
                <a:ea typeface="Courier New"/>
                <a:cs typeface="Courier New"/>
                <a:sym typeface="Courier New"/>
              </a:rPr>
              <a:t>"Here’s what we found:</a:t>
            </a:r>
            <a:endParaRPr sz="1800">
              <a:latin typeface="Courier New"/>
              <a:ea typeface="Courier New"/>
              <a:cs typeface="Courier New"/>
              <a:sym typeface="Courier New"/>
            </a:endParaRPr>
          </a:p>
          <a:p>
            <a:pPr indent="-342900" lvl="0" marL="457200" rtl="0" algn="l">
              <a:lnSpc>
                <a:spcPct val="115000"/>
              </a:lnSpc>
              <a:spcBef>
                <a:spcPts val="1200"/>
              </a:spcBef>
              <a:spcAft>
                <a:spcPts val="0"/>
              </a:spcAft>
              <a:buClr>
                <a:schemeClr val="dk1"/>
              </a:buClr>
              <a:buSzPts val="1800"/>
              <a:buChar char="●"/>
            </a:pPr>
            <a:r>
              <a:rPr b="1" lang="en-US" sz="1800">
                <a:latin typeface="Courier New"/>
                <a:ea typeface="Courier New"/>
                <a:cs typeface="Courier New"/>
                <a:sym typeface="Courier New"/>
              </a:rPr>
              <a:t>Total Events:</a:t>
            </a:r>
            <a:r>
              <a:rPr lang="en-US" sz="1800">
                <a:latin typeface="Courier New"/>
                <a:ea typeface="Courier New"/>
                <a:cs typeface="Courier New"/>
                <a:sym typeface="Courier New"/>
              </a:rPr>
              <a:t> We had 4,764 events logged in total.</a:t>
            </a:r>
            <a:endParaRPr sz="1800">
              <a:latin typeface="Courier New"/>
              <a:ea typeface="Courier New"/>
              <a:cs typeface="Courier New"/>
              <a:sym typeface="Courier New"/>
            </a:endParaRPr>
          </a:p>
          <a:p>
            <a:pPr indent="-342900" lvl="0" marL="457200" rtl="0" algn="l">
              <a:lnSpc>
                <a:spcPct val="115000"/>
              </a:lnSpc>
              <a:spcBef>
                <a:spcPts val="0"/>
              </a:spcBef>
              <a:spcAft>
                <a:spcPts val="0"/>
              </a:spcAft>
              <a:buClr>
                <a:schemeClr val="dk1"/>
              </a:buClr>
              <a:buSzPts val="1800"/>
              <a:buChar char="●"/>
            </a:pPr>
            <a:r>
              <a:rPr b="1" lang="en-US" sz="1800">
                <a:latin typeface="Courier New"/>
                <a:ea typeface="Courier New"/>
                <a:cs typeface="Courier New"/>
                <a:sym typeface="Courier New"/>
              </a:rPr>
              <a:t>Failed Attempts:</a:t>
            </a:r>
            <a:r>
              <a:rPr lang="en-US" sz="1800">
                <a:latin typeface="Courier New"/>
                <a:ea typeface="Courier New"/>
                <a:cs typeface="Courier New"/>
                <a:sym typeface="Courier New"/>
              </a:rPr>
              <a:t> Out of these, 142 were failed login attempts. That translates to about 2.98% of the total events being failed attempts.</a:t>
            </a:r>
            <a:endParaRPr sz="18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b="1" lang="en-US" sz="1800">
                <a:latin typeface="Courier New"/>
                <a:ea typeface="Courier New"/>
                <a:cs typeface="Courier New"/>
                <a:sym typeface="Courier New"/>
              </a:rPr>
              <a:t>Average Failed Attempts:</a:t>
            </a:r>
            <a:endParaRPr b="1" sz="18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1800">
                <a:latin typeface="Courier New"/>
                <a:ea typeface="Courier New"/>
                <a:cs typeface="Courier New"/>
                <a:sym typeface="Courier New"/>
              </a:rPr>
              <a:t>"To get a clearer picture, we calculated the average number of failed attempts per hour, which turned out to be 5. This gives us an idea of what normal looks like."</a:t>
            </a:r>
            <a:endParaRPr sz="18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b="1" lang="en-US" sz="1800">
                <a:latin typeface="Courier New"/>
                <a:ea typeface="Courier New"/>
                <a:cs typeface="Courier New"/>
                <a:sym typeface="Courier New"/>
              </a:rPr>
              <a:t>Setting the Threshold:</a:t>
            </a:r>
            <a:endParaRPr b="1" sz="18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1800">
                <a:latin typeface="Courier New"/>
                <a:ea typeface="Courier New"/>
                <a:cs typeface="Courier New"/>
                <a:sym typeface="Courier New"/>
              </a:rPr>
              <a:t>"Now, here’s where it gets interesting. We noticed that the highest number of failed attempts in an hour was 10. So, to effectively catch any unusual spikes without bombarding us with too many alerts, we set our threshold at 8 failed attempts per hour."</a:t>
            </a:r>
            <a:endParaRPr sz="18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1800">
                <a:latin typeface="Courier New"/>
                <a:ea typeface="Courier New"/>
                <a:cs typeface="Courier New"/>
                <a:sym typeface="Courier New"/>
              </a:rPr>
              <a:t>"Why 8? It’s a sweet spot—high enough to ensure we’re not getting false alarms for minor fluctuations, but sensitive enough to alert us if something suspicious is going on."</a:t>
            </a:r>
            <a:endParaRPr sz="18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b="1" lang="en-US" sz="1800">
                <a:latin typeface="Courier New"/>
                <a:ea typeface="Courier New"/>
                <a:cs typeface="Courier New"/>
                <a:sym typeface="Courier New"/>
              </a:rPr>
              <a:t>Conclusion:</a:t>
            </a:r>
            <a:endParaRPr b="1" sz="18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1800">
                <a:latin typeface="Courier New"/>
                <a:ea typeface="Courier New"/>
                <a:cs typeface="Courier New"/>
                <a:sym typeface="Courier New"/>
              </a:rPr>
              <a:t>"In summary, by setting this threshold, we’re making sure we catch any significant increases in failed login attempts. This helps us stay ahead of potential threats and keep our systems secure. It’s all about striking the right balance between catching real threats and avoiding alert fatigue."</a:t>
            </a:r>
            <a:endParaRPr sz="18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1800">
                <a:latin typeface="Courier New"/>
                <a:ea typeface="Courier New"/>
                <a:cs typeface="Courier New"/>
                <a:sym typeface="Courier New"/>
              </a:rPr>
              <a:t>"Thanks for following along! Any questions or thoughts on this approach?"</a:t>
            </a:r>
            <a:endParaRPr sz="1800">
              <a:latin typeface="Courier New"/>
              <a:ea typeface="Courier New"/>
              <a:cs typeface="Courier New"/>
              <a:sym typeface="Courier New"/>
            </a:endParaRPr>
          </a:p>
          <a:p>
            <a:pPr indent="0" lvl="0" marL="0" rtl="0" algn="l">
              <a:spcBef>
                <a:spcPts val="1200"/>
              </a:spcBef>
              <a:spcAft>
                <a:spcPts val="0"/>
              </a:spcAft>
              <a:buNone/>
            </a:pPr>
            <a:r>
              <a:t/>
            </a:r>
            <a:endParaRPr>
              <a:latin typeface="Lato"/>
              <a:ea typeface="Lato"/>
              <a:cs typeface="Lato"/>
              <a:sym typeface="La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2ef879a0cbb_6_2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2ef879a0cbb_6_2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0" name="Google Shape;1450;g2ef879a0cbb_6_2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a:t>This report is for a High Number of Successful Windows Login Attempts:</a:t>
            </a:r>
            <a:br>
              <a:rPr lang="en-US"/>
            </a:br>
            <a:br>
              <a:rPr lang="en-US"/>
            </a:br>
            <a:r>
              <a:rPr lang="en-US"/>
              <a:t>The average number of successful logins is an average of 13.46 per hour, our baseline.</a:t>
            </a:r>
            <a:endParaRPr/>
          </a:p>
          <a:p>
            <a:pPr indent="0" lvl="0" marL="0" rtl="0" algn="l">
              <a:lnSpc>
                <a:spcPct val="115000"/>
              </a:lnSpc>
              <a:spcBef>
                <a:spcPts val="1200"/>
              </a:spcBef>
              <a:spcAft>
                <a:spcPts val="0"/>
              </a:spcAft>
              <a:buClr>
                <a:schemeClr val="dk1"/>
              </a:buClr>
              <a:buSzPts val="1100"/>
              <a:buFont typeface="Arial"/>
              <a:buNone/>
            </a:pPr>
            <a:r>
              <a:rPr lang="en-US"/>
              <a:t>Setting the threshold at 22— above the highest observed amount of 18—ensures that the alert detects significant increases in successful logins. This threshold is designed to identify unusual spikes that may suggest unauthorized access or compromised accounts, while accounting for normal fluctuations in login activity.</a:t>
            </a:r>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2ef879a0cbb_6_2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2ef879a0cbb_6_2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8" name="Google Shape;1468;g2ef879a0cbb_6_2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report is detecting a high number of user account deletions: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found an average of 13.25 account deletions per hour as the baseline to gauge typical deletion activity.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Setting the threshold at 26, which is about twice the average and slightly above the highest observed amount of 22, ensures the alert detects significant deviations and potential spikes in account deletions.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helps identify unusual activity that may indicate suspicious behavior or a security issue.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2100">
                <a:latin typeface="Courier New"/>
                <a:ea typeface="Courier New"/>
                <a:cs typeface="Courier New"/>
                <a:sym typeface="Courier New"/>
              </a:rPr>
              <a:t>Alright, let’s take a tour of today’s adventure. </a:t>
            </a:r>
            <a:endParaRPr sz="2100">
              <a:latin typeface="Courier New"/>
              <a:ea typeface="Courier New"/>
              <a:cs typeface="Courier New"/>
              <a:sym typeface="Courier New"/>
            </a:endParaRPr>
          </a:p>
          <a:p>
            <a:pPr indent="0" lvl="0" marL="457200" rtl="0" algn="l">
              <a:lnSpc>
                <a:spcPct val="115000"/>
              </a:lnSpc>
              <a:spcBef>
                <a:spcPts val="1200"/>
              </a:spcBef>
              <a:spcAft>
                <a:spcPts val="0"/>
              </a:spcAft>
              <a:buNone/>
            </a:pPr>
            <a:r>
              <a:rPr lang="en-US" sz="2100">
                <a:latin typeface="Courier New"/>
                <a:ea typeface="Courier New"/>
                <a:cs typeface="Courier New"/>
                <a:sym typeface="Courier New"/>
              </a:rPr>
              <a:t>First up, we’ll dive into our monitoring environment. We’ll walk you through how we set up and configured our Splunk environment, and how we harnessed it to keep an eagle eye on our logs. Think of it as our behind-the-scenes look at how we keep the digital world in check.</a:t>
            </a:r>
            <a:endParaRPr sz="2100">
              <a:latin typeface="Courier New"/>
              <a:ea typeface="Courier New"/>
              <a:cs typeface="Courier New"/>
              <a:sym typeface="Courier New"/>
            </a:endParaRPr>
          </a:p>
          <a:p>
            <a:pPr indent="0" lvl="0" marL="457200" rtl="0" algn="l">
              <a:lnSpc>
                <a:spcPct val="115000"/>
              </a:lnSpc>
              <a:spcBef>
                <a:spcPts val="1200"/>
              </a:spcBef>
              <a:spcAft>
                <a:spcPts val="0"/>
              </a:spcAft>
              <a:buNone/>
            </a:pPr>
            <a:r>
              <a:rPr lang="en-US" sz="2100">
                <a:latin typeface="Courier New"/>
                <a:ea typeface="Courier New"/>
                <a:cs typeface="Courier New"/>
                <a:sym typeface="Courier New"/>
              </a:rPr>
              <a:t>Next, we’ll delve into attack analysis. This is where we get into the trenches, analyzing the data and understanding what’s been happening under the hood. We’ll break down the incidents, examine the patterns, and highlight the key findings.</a:t>
            </a:r>
            <a:endParaRPr sz="2100">
              <a:latin typeface="Courier New"/>
              <a:ea typeface="Courier New"/>
              <a:cs typeface="Courier New"/>
              <a:sym typeface="Courier New"/>
            </a:endParaRPr>
          </a:p>
          <a:p>
            <a:pPr indent="0" lvl="0" marL="457200" rtl="0" algn="l">
              <a:lnSpc>
                <a:spcPct val="115000"/>
              </a:lnSpc>
              <a:spcBef>
                <a:spcPts val="1200"/>
              </a:spcBef>
              <a:spcAft>
                <a:spcPts val="0"/>
              </a:spcAft>
              <a:buNone/>
            </a:pPr>
            <a:r>
              <a:rPr lang="en-US" sz="2100">
                <a:latin typeface="Courier New"/>
                <a:ea typeface="Courier New"/>
                <a:cs typeface="Courier New"/>
                <a:sym typeface="Courier New"/>
              </a:rPr>
              <a:t>Finally, we’ll wrap up with a summary of our project and our future mitigation plans. Here, we’ll review the key takeaways from our work and discuss the strategies we’ll use to stay ahead of future threats. Consider this the grand finale, where we tie everything together and look forward to what’s next.</a:t>
            </a:r>
            <a:endParaRPr sz="2100">
              <a:latin typeface="Courier New"/>
              <a:ea typeface="Courier New"/>
              <a:cs typeface="Courier New"/>
              <a:sym typeface="Courier New"/>
            </a:endParaRPr>
          </a:p>
          <a:p>
            <a:pPr indent="0" lvl="0" marL="0" rtl="0" algn="l">
              <a:lnSpc>
                <a:spcPct val="115000"/>
              </a:lnSpc>
              <a:spcBef>
                <a:spcPts val="1200"/>
              </a:spcBef>
              <a:spcAft>
                <a:spcPts val="1200"/>
              </a:spcAft>
              <a:buNone/>
            </a:pPr>
            <a:r>
              <a:rPr lang="en-US" sz="2100">
                <a:latin typeface="Courier New"/>
                <a:ea typeface="Courier New"/>
                <a:cs typeface="Courier New"/>
                <a:sym typeface="Courier New"/>
              </a:rPr>
              <a:t>Let’s go!</a:t>
            </a:r>
            <a:endParaRPr sz="3400">
              <a:latin typeface="Courier New"/>
              <a:ea typeface="Courier New"/>
              <a:cs typeface="Courier New"/>
              <a:sym typeface="Courier New"/>
            </a:endParaRPr>
          </a:p>
        </p:txBody>
      </p:sp>
      <p:sp>
        <p:nvSpPr>
          <p:cNvPr id="1322" name="Google Shape;1322;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2ef879a0cbb_6_2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2ef879a0cbb_6_2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6" name="Google Shape;1486;g2ef879a0cbb_6_24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11dc1495bd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11dc1495bdb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Radial Gauge indicates a Status Failure. Given that there are a total of 4,764 events, the 142 failures we recorded are classified as medium.</a:t>
            </a:r>
            <a:endParaRPr/>
          </a:p>
        </p:txBody>
      </p:sp>
      <p:sp>
        <p:nvSpPr>
          <p:cNvPr id="1495" name="Google Shape;1495;g11dc1495bdb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Calibri"/>
                <a:ea typeface="Calibri"/>
                <a:cs typeface="Calibri"/>
                <a:sym typeface="Calibri"/>
              </a:rPr>
              <a:t>Today, I will be presenting the analysis and monitoring of Apache logs for Virtual Space Industries, or VSI. Apache web server logs are essential for tracking HTTP requests and responses, identifying security incidents, and analyzing user behavior and web traffic. </a:t>
            </a:r>
            <a:endParaRPr sz="1100">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rPr lang="en-US" sz="1100">
                <a:latin typeface="Calibri"/>
                <a:ea typeface="Calibri"/>
                <a:cs typeface="Calibri"/>
                <a:sym typeface="Calibri"/>
              </a:rPr>
              <a:t>We focused on several key fields:</a:t>
            </a:r>
            <a:endParaRPr sz="1100">
              <a:latin typeface="Calibri"/>
              <a:ea typeface="Calibri"/>
              <a:cs typeface="Calibri"/>
              <a:sym typeface="Calibri"/>
            </a:endParaRPr>
          </a:p>
          <a:p>
            <a:pPr indent="-298450" lvl="0" marL="457200" rtl="0" algn="l">
              <a:lnSpc>
                <a:spcPct val="115000"/>
              </a:lnSpc>
              <a:spcBef>
                <a:spcPts val="1200"/>
              </a:spcBef>
              <a:spcAft>
                <a:spcPts val="0"/>
              </a:spcAft>
              <a:buClr>
                <a:schemeClr val="dk1"/>
              </a:buClr>
              <a:buSzPts val="1100"/>
              <a:buChar char="●"/>
            </a:pPr>
            <a:r>
              <a:rPr b="1" lang="en-US" sz="1100">
                <a:latin typeface="Calibri"/>
                <a:ea typeface="Calibri"/>
                <a:cs typeface="Calibri"/>
                <a:sym typeface="Calibri"/>
              </a:rPr>
              <a:t>method:</a:t>
            </a:r>
            <a:r>
              <a:rPr lang="en-US" sz="1100">
                <a:latin typeface="Calibri"/>
                <a:ea typeface="Calibri"/>
                <a:cs typeface="Calibri"/>
                <a:sym typeface="Calibri"/>
              </a:rPr>
              <a:t> Types of HTTP requests (GET, POST).</a:t>
            </a:r>
            <a:endParaRPr sz="1100">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b="1" lang="en-US" sz="1100">
                <a:latin typeface="Calibri"/>
                <a:ea typeface="Calibri"/>
                <a:cs typeface="Calibri"/>
                <a:sym typeface="Calibri"/>
              </a:rPr>
              <a:t>referer_domain:</a:t>
            </a:r>
            <a:r>
              <a:rPr lang="en-US" sz="1100">
                <a:latin typeface="Calibri"/>
                <a:ea typeface="Calibri"/>
                <a:cs typeface="Calibri"/>
                <a:sym typeface="Calibri"/>
              </a:rPr>
              <a:t> Domains referring traffic to VSI.</a:t>
            </a:r>
            <a:endParaRPr sz="1100">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b="1" lang="en-US" sz="1100">
                <a:latin typeface="Calibri"/>
                <a:ea typeface="Calibri"/>
                <a:cs typeface="Calibri"/>
                <a:sym typeface="Calibri"/>
              </a:rPr>
              <a:t>status:</a:t>
            </a:r>
            <a:r>
              <a:rPr lang="en-US" sz="1100">
                <a:latin typeface="Calibri"/>
                <a:ea typeface="Calibri"/>
                <a:cs typeface="Calibri"/>
                <a:sym typeface="Calibri"/>
              </a:rPr>
              <a:t> HTTP response codes.</a:t>
            </a:r>
            <a:endParaRPr sz="1100">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b="1" lang="en-US" sz="1100">
                <a:latin typeface="Calibri"/>
                <a:ea typeface="Calibri"/>
                <a:cs typeface="Calibri"/>
                <a:sym typeface="Calibri"/>
              </a:rPr>
              <a:t>clientip:</a:t>
            </a:r>
            <a:r>
              <a:rPr lang="en-US" sz="1100">
                <a:latin typeface="Calibri"/>
                <a:ea typeface="Calibri"/>
                <a:cs typeface="Calibri"/>
                <a:sym typeface="Calibri"/>
              </a:rPr>
              <a:t> IP addresses of clients.</a:t>
            </a:r>
            <a:endParaRPr sz="1100">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b="1" lang="en-US" sz="1100">
                <a:latin typeface="Calibri"/>
                <a:ea typeface="Calibri"/>
                <a:cs typeface="Calibri"/>
                <a:sym typeface="Calibri"/>
              </a:rPr>
              <a:t>useragent:</a:t>
            </a:r>
            <a:r>
              <a:rPr lang="en-US" sz="1100">
                <a:latin typeface="Calibri"/>
                <a:ea typeface="Calibri"/>
                <a:cs typeface="Calibri"/>
                <a:sym typeface="Calibri"/>
              </a:rPr>
              <a:t> Information about clients' browsers and operating systems.</a:t>
            </a:r>
            <a:endParaRPr sz="1100">
              <a:latin typeface="Calibri"/>
              <a:ea typeface="Calibri"/>
              <a:cs typeface="Calibri"/>
              <a:sym typeface="Calibri"/>
            </a:endParaRPr>
          </a:p>
          <a:p>
            <a:pPr indent="0" lvl="0" marL="0" rtl="0" algn="l">
              <a:lnSpc>
                <a:spcPct val="115000"/>
              </a:lnSpc>
              <a:spcBef>
                <a:spcPts val="1200"/>
              </a:spcBef>
              <a:spcAft>
                <a:spcPts val="0"/>
              </a:spcAft>
              <a:buNone/>
            </a:pPr>
            <a:r>
              <a:rPr lang="en-US" sz="1100">
                <a:latin typeface="Calibri"/>
                <a:ea typeface="Calibri"/>
                <a:cs typeface="Calibri"/>
                <a:sym typeface="Calibri"/>
              </a:rPr>
              <a:t>We created reports to quickly identify important information:</a:t>
            </a:r>
            <a:endParaRPr sz="1100">
              <a:latin typeface="Calibri"/>
              <a:ea typeface="Calibri"/>
              <a:cs typeface="Calibri"/>
              <a:sym typeface="Calibri"/>
            </a:endParaRPr>
          </a:p>
          <a:p>
            <a:pPr indent="-298450" lvl="0" marL="457200" rtl="0" algn="l">
              <a:lnSpc>
                <a:spcPct val="115000"/>
              </a:lnSpc>
              <a:spcBef>
                <a:spcPts val="1200"/>
              </a:spcBef>
              <a:spcAft>
                <a:spcPts val="0"/>
              </a:spcAft>
              <a:buClr>
                <a:schemeClr val="dk1"/>
              </a:buClr>
              <a:buSzPts val="1100"/>
              <a:buChar char="●"/>
            </a:pPr>
            <a:r>
              <a:rPr b="1" lang="en-US" sz="1100">
                <a:latin typeface="Calibri"/>
                <a:ea typeface="Calibri"/>
                <a:cs typeface="Calibri"/>
                <a:sym typeface="Calibri"/>
              </a:rPr>
              <a:t>HTTP Methods:</a:t>
            </a:r>
            <a:r>
              <a:rPr lang="en-US" sz="1100">
                <a:latin typeface="Calibri"/>
                <a:ea typeface="Calibri"/>
                <a:cs typeface="Calibri"/>
                <a:sym typeface="Calibri"/>
              </a:rPr>
              <a:t> Types of requests.</a:t>
            </a:r>
            <a:endParaRPr sz="1100">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b="1" lang="en-US" sz="1100">
                <a:latin typeface="Calibri"/>
                <a:ea typeface="Calibri"/>
                <a:cs typeface="Calibri"/>
                <a:sym typeface="Calibri"/>
              </a:rPr>
              <a:t>Top Referring Domains:</a:t>
            </a:r>
            <a:r>
              <a:rPr lang="en-US" sz="1100">
                <a:latin typeface="Calibri"/>
                <a:ea typeface="Calibri"/>
                <a:cs typeface="Calibri"/>
                <a:sym typeface="Calibri"/>
              </a:rPr>
              <a:t> Identifying referrers.</a:t>
            </a:r>
            <a:endParaRPr sz="1100">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b="1" lang="en-US" sz="1100">
                <a:latin typeface="Calibri"/>
                <a:ea typeface="Calibri"/>
                <a:cs typeface="Calibri"/>
                <a:sym typeface="Calibri"/>
              </a:rPr>
              <a:t>HTTP Response Codes:</a:t>
            </a:r>
            <a:r>
              <a:rPr lang="en-US" sz="1100">
                <a:latin typeface="Calibri"/>
                <a:ea typeface="Calibri"/>
                <a:cs typeface="Calibri"/>
                <a:sym typeface="Calibri"/>
              </a:rPr>
              <a:t> Highlighting unusual responses like 404 errors.</a:t>
            </a:r>
            <a:endParaRPr sz="1100">
              <a:latin typeface="Calibri"/>
              <a:ea typeface="Calibri"/>
              <a:cs typeface="Calibri"/>
              <a:sym typeface="Calibri"/>
            </a:endParaRPr>
          </a:p>
          <a:p>
            <a:pPr indent="0" lvl="0" marL="0" rtl="0" algn="l">
              <a:lnSpc>
                <a:spcPct val="115000"/>
              </a:lnSpc>
              <a:spcBef>
                <a:spcPts val="1200"/>
              </a:spcBef>
              <a:spcAft>
                <a:spcPts val="0"/>
              </a:spcAft>
              <a:buNone/>
            </a:pPr>
            <a:r>
              <a:rPr lang="en-US" sz="1100">
                <a:latin typeface="Calibri"/>
                <a:ea typeface="Calibri"/>
                <a:cs typeface="Calibri"/>
                <a:sym typeface="Calibri"/>
              </a:rPr>
              <a:t>To ensure timely responses, we set up alerts:</a:t>
            </a:r>
            <a:endParaRPr sz="1100">
              <a:latin typeface="Calibri"/>
              <a:ea typeface="Calibri"/>
              <a:cs typeface="Calibri"/>
              <a:sym typeface="Calibri"/>
            </a:endParaRPr>
          </a:p>
          <a:p>
            <a:pPr indent="-298450" lvl="0" marL="457200" rtl="0" algn="l">
              <a:lnSpc>
                <a:spcPct val="115000"/>
              </a:lnSpc>
              <a:spcBef>
                <a:spcPts val="1200"/>
              </a:spcBef>
              <a:spcAft>
                <a:spcPts val="0"/>
              </a:spcAft>
              <a:buClr>
                <a:schemeClr val="dk1"/>
              </a:buClr>
              <a:buSzPts val="1100"/>
              <a:buChar char="●"/>
            </a:pPr>
            <a:r>
              <a:rPr b="1" lang="en-US" sz="1100">
                <a:latin typeface="Calibri"/>
                <a:ea typeface="Calibri"/>
                <a:cs typeface="Calibri"/>
                <a:sym typeface="Calibri"/>
              </a:rPr>
              <a:t>Non-US Traffic Alert:</a:t>
            </a:r>
            <a:r>
              <a:rPr lang="en-US" sz="1100">
                <a:latin typeface="Calibri"/>
                <a:ea typeface="Calibri"/>
                <a:cs typeface="Calibri"/>
                <a:sym typeface="Calibri"/>
              </a:rPr>
              <a:t> Threshold for international traffic.</a:t>
            </a:r>
            <a:endParaRPr sz="1100">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b="1" lang="en-US" sz="1100">
                <a:latin typeface="Calibri"/>
                <a:ea typeface="Calibri"/>
                <a:cs typeface="Calibri"/>
                <a:sym typeface="Calibri"/>
              </a:rPr>
              <a:t>HTTP POST Method Alert:</a:t>
            </a:r>
            <a:r>
              <a:rPr lang="en-US" sz="1100">
                <a:latin typeface="Calibri"/>
                <a:ea typeface="Calibri"/>
                <a:cs typeface="Calibri"/>
                <a:sym typeface="Calibri"/>
              </a:rPr>
              <a:t> Baseline for POST requests to detect suspicious activity.</a:t>
            </a:r>
            <a:endParaRPr sz="1100">
              <a:latin typeface="Calibri"/>
              <a:ea typeface="Calibri"/>
              <a:cs typeface="Calibri"/>
              <a:sym typeface="Calibri"/>
            </a:endParaRPr>
          </a:p>
          <a:p>
            <a:pPr indent="0" lvl="0" marL="0" rtl="0" algn="l">
              <a:lnSpc>
                <a:spcPct val="115000"/>
              </a:lnSpc>
              <a:spcBef>
                <a:spcPts val="1200"/>
              </a:spcBef>
              <a:spcAft>
                <a:spcPts val="0"/>
              </a:spcAft>
              <a:buNone/>
            </a:pPr>
            <a:r>
              <a:rPr lang="en-US" sz="1100">
                <a:latin typeface="Calibri"/>
                <a:ea typeface="Calibri"/>
                <a:cs typeface="Calibri"/>
                <a:sym typeface="Calibri"/>
              </a:rPr>
              <a:t>We created dashboards for a clear view of log data:</a:t>
            </a:r>
            <a:endParaRPr sz="1100">
              <a:latin typeface="Calibri"/>
              <a:ea typeface="Calibri"/>
              <a:cs typeface="Calibri"/>
              <a:sym typeface="Calibri"/>
            </a:endParaRPr>
          </a:p>
          <a:p>
            <a:pPr indent="-298450" lvl="0" marL="457200" rtl="0" algn="l">
              <a:lnSpc>
                <a:spcPct val="115000"/>
              </a:lnSpc>
              <a:spcBef>
                <a:spcPts val="1200"/>
              </a:spcBef>
              <a:spcAft>
                <a:spcPts val="0"/>
              </a:spcAft>
              <a:buClr>
                <a:schemeClr val="dk1"/>
              </a:buClr>
              <a:buSzPts val="1100"/>
              <a:buChar char="●"/>
            </a:pPr>
            <a:r>
              <a:rPr b="1" lang="en-US" sz="1100">
                <a:latin typeface="Calibri"/>
                <a:ea typeface="Calibri"/>
                <a:cs typeface="Calibri"/>
                <a:sym typeface="Calibri"/>
              </a:rPr>
              <a:t>Line Chart:</a:t>
            </a:r>
            <a:r>
              <a:rPr lang="en-US" sz="1100">
                <a:latin typeface="Calibri"/>
                <a:ea typeface="Calibri"/>
                <a:cs typeface="Calibri"/>
                <a:sym typeface="Calibri"/>
              </a:rPr>
              <a:t> HTTP methods over time.</a:t>
            </a:r>
            <a:endParaRPr sz="1100">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b="1" lang="en-US" sz="1100">
                <a:latin typeface="Calibri"/>
                <a:ea typeface="Calibri"/>
                <a:cs typeface="Calibri"/>
                <a:sym typeface="Calibri"/>
              </a:rPr>
              <a:t>Geographical Map:</a:t>
            </a:r>
            <a:r>
              <a:rPr lang="en-US" sz="1100">
                <a:latin typeface="Calibri"/>
                <a:ea typeface="Calibri"/>
                <a:cs typeface="Calibri"/>
                <a:sym typeface="Calibri"/>
              </a:rPr>
              <a:t> Client locations.</a:t>
            </a:r>
            <a:endParaRPr sz="1100">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b="1" lang="en-US" sz="1100">
                <a:latin typeface="Calibri"/>
                <a:ea typeface="Calibri"/>
                <a:cs typeface="Calibri"/>
                <a:sym typeface="Calibri"/>
              </a:rPr>
              <a:t>Custom Visualizations:</a:t>
            </a:r>
            <a:r>
              <a:rPr lang="en-US" sz="1100">
                <a:latin typeface="Calibri"/>
                <a:ea typeface="Calibri"/>
                <a:cs typeface="Calibri"/>
                <a:sym typeface="Calibri"/>
              </a:rPr>
              <a:t> Number of URIs, top countries, user agents, and key metrics.</a:t>
            </a:r>
            <a:endParaRPr sz="1100">
              <a:latin typeface="Calibri"/>
              <a:ea typeface="Calibri"/>
              <a:cs typeface="Calibri"/>
              <a:sym typeface="Calibri"/>
            </a:endParaRPr>
          </a:p>
          <a:p>
            <a:pPr indent="0" lvl="0" marL="0" rtl="0" algn="l">
              <a:spcBef>
                <a:spcPts val="1200"/>
              </a:spcBef>
              <a:spcAft>
                <a:spcPts val="0"/>
              </a:spcAft>
              <a:buNone/>
            </a:pPr>
            <a:r>
              <a:rPr lang="en-US" sz="1100">
                <a:latin typeface="Calibri"/>
                <a:ea typeface="Calibri"/>
                <a:cs typeface="Calibri"/>
                <a:sym typeface="Calibri"/>
              </a:rPr>
              <a:t>Analyzing Apache logs helps in early detection of security incidents and provides valuable insights into user behavior. Combining reports, alerts, and dashboards ensures VSI can respond quickly to potential threats. Thank you, and I'm happy to answer any questions.</a:t>
            </a:r>
            <a:endParaRPr sz="1100">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1100">
                <a:latin typeface="Arial"/>
                <a:ea typeface="Arial"/>
                <a:cs typeface="Arial"/>
                <a:sym typeface="Arial"/>
              </a:rPr>
              <a:t>HTTP Methods Analysis</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Description:</a:t>
            </a:r>
            <a:r>
              <a:rPr lang="en-US" sz="1100">
                <a:latin typeface="Arial"/>
                <a:ea typeface="Arial"/>
                <a:cs typeface="Arial"/>
                <a:sym typeface="Arial"/>
              </a:rPr>
              <a:t> This report analyzes the distribution of HTTP methods (GET, HEAD, OPTIONS, POST) in requests to VSI’s web server. It helps in understanding request patterns and detecting unusual traffic behaviors.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Top 10 Referring Domains</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Description:</a:t>
            </a:r>
            <a:r>
              <a:rPr lang="en-US" sz="1100">
                <a:latin typeface="Arial"/>
                <a:ea typeface="Arial"/>
                <a:cs typeface="Arial"/>
                <a:sym typeface="Arial"/>
              </a:rPr>
              <a:t> This report identifies the top 10 external domains that refer traffic to VSI’s website. It highlights which sites drive the most traffic and helps identify any unusual or suspicious referrers.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HTTP Response Codes Report</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en-US" sz="1100">
                <a:latin typeface="Arial"/>
                <a:ea typeface="Arial"/>
                <a:cs typeface="Arial"/>
                <a:sym typeface="Arial"/>
              </a:rPr>
              <a:t>Description:</a:t>
            </a:r>
            <a:r>
              <a:rPr lang="en-US" sz="1100">
                <a:latin typeface="Arial"/>
                <a:ea typeface="Arial"/>
                <a:cs typeface="Arial"/>
                <a:sym typeface="Arial"/>
              </a:rPr>
              <a:t> This report summarizes the counts of different HTTP response codes from VSI’s web server. It provides insights into server response patterns, including successful requests and various types of errors.</a:t>
            </a:r>
            <a:endParaRPr b="1" sz="1300">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2" name="Google Shape;1522;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2ef879a0cbb_6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2ef879a0cbb_6_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3" name="Google Shape;1533;g2ef879a0cbb_6_6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200">
                <a:latin typeface="Courier New"/>
                <a:ea typeface="Courier New"/>
                <a:cs typeface="Courier New"/>
                <a:sym typeface="Courier New"/>
              </a:rPr>
              <a:t>We located </a:t>
            </a:r>
            <a:r>
              <a:rPr lang="en-US" sz="2200">
                <a:latin typeface="Courier New"/>
                <a:ea typeface="Courier New"/>
                <a:cs typeface="Courier New"/>
                <a:sym typeface="Courier New"/>
              </a:rPr>
              <a:t>Total 6140 Events the average Traffic coming internationally averaged at: 5.79 events per hour. The Highest Recorded event by the hour were 75 events (from Ukraine)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threshold for international traffic is set based on historical data and focuses on deviations from the average hourly rate. Sudden spikes in international traffic can signal potential security threats. By monitoring these deviations, the alert helps in early detection and allows for a timely response to unusual traffic patterns, ensuring that potential threats are addressed promptly.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2ef879a0cbb_6_2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2ef879a0cbb_6_2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2" name="Google Shape;1552;g2ef879a0cbb_6_25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2500">
                <a:latin typeface="Courier New"/>
                <a:ea typeface="Courier New"/>
                <a:cs typeface="Courier New"/>
                <a:sym typeface="Courier New"/>
              </a:rPr>
              <a:t>The threshold for detecting POST request activity is set to catch significant deviations from the average rate. </a:t>
            </a:r>
            <a:endParaRPr sz="25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t/>
            </a:r>
            <a:endParaRPr sz="25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2500">
                <a:latin typeface="Courier New"/>
                <a:ea typeface="Courier New"/>
                <a:cs typeface="Courier New"/>
                <a:sym typeface="Courier New"/>
              </a:rPr>
              <a:t>By setting it 25% above the normal average, we ensure that any sudden spikes in POST requests are immediately flagged for investigation. </a:t>
            </a:r>
            <a:endParaRPr sz="25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t/>
            </a:r>
            <a:endParaRPr sz="25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2500">
                <a:latin typeface="Courier New"/>
                <a:ea typeface="Courier New"/>
                <a:cs typeface="Courier New"/>
                <a:sym typeface="Courier New"/>
              </a:rPr>
              <a:t>This approach allows us to respond quickly to potential threats and take timely action.</a:t>
            </a:r>
            <a:endParaRPr>
              <a:latin typeface="Courier New"/>
              <a:ea typeface="Courier New"/>
              <a:cs typeface="Courier New"/>
              <a:sym typeface="Courier New"/>
            </a:endParaRPr>
          </a:p>
          <a:p>
            <a:pPr indent="0" lvl="0" marL="0" rtl="0" algn="l">
              <a:spcBef>
                <a:spcPts val="120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2ef879a0cbb_6_2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2ef879a0cbb_6_2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1" name="Google Shape;1571;g2ef879a0cbb_6_26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2000">
                <a:latin typeface="Courier New"/>
                <a:ea typeface="Courier New"/>
                <a:cs typeface="Courier New"/>
                <a:sym typeface="Courier New"/>
              </a:rPr>
              <a:t>Alright, Welcome to the overview of our monitoring environment. Today, we'll walk through how we leverage advanced tools to maintain and secure our infrastructure effectively.</a:t>
            </a:r>
            <a:endParaRPr sz="20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2000">
                <a:latin typeface="Courier New"/>
                <a:ea typeface="Courier New"/>
                <a:cs typeface="Courier New"/>
                <a:sym typeface="Courier New"/>
              </a:rPr>
              <a:t>Our monitoring environment is designed to ensure real-time visibility and management of our infrastructure, which includes servers, virtual machines, cloud services, and web applications. The key components of our setup include:</a:t>
            </a:r>
            <a:endParaRPr sz="2000">
              <a:latin typeface="Courier New"/>
              <a:ea typeface="Courier New"/>
              <a:cs typeface="Courier New"/>
              <a:sym typeface="Courier New"/>
            </a:endParaRPr>
          </a:p>
          <a:p>
            <a:pPr indent="0" lvl="0" marL="457200" rtl="0" algn="l">
              <a:lnSpc>
                <a:spcPct val="115000"/>
              </a:lnSpc>
              <a:spcBef>
                <a:spcPts val="1200"/>
              </a:spcBef>
              <a:spcAft>
                <a:spcPts val="0"/>
              </a:spcAft>
              <a:buNone/>
            </a:pPr>
            <a:r>
              <a:rPr lang="en-US" sz="2000">
                <a:latin typeface="Courier New"/>
                <a:ea typeface="Courier New"/>
                <a:cs typeface="Courier New"/>
                <a:sym typeface="Courier New"/>
              </a:rPr>
              <a:t>Splunk which is our core platform we use for data collection, analysis, and visualization.</a:t>
            </a:r>
            <a:endParaRPr sz="2000">
              <a:latin typeface="Courier New"/>
              <a:ea typeface="Courier New"/>
              <a:cs typeface="Courier New"/>
              <a:sym typeface="Courier New"/>
            </a:endParaRPr>
          </a:p>
          <a:p>
            <a:pPr indent="0" lvl="0" marL="457200" rtl="0" algn="l">
              <a:lnSpc>
                <a:spcPct val="115000"/>
              </a:lnSpc>
              <a:spcBef>
                <a:spcPts val="1200"/>
              </a:spcBef>
              <a:spcAft>
                <a:spcPts val="0"/>
              </a:spcAft>
              <a:buNone/>
            </a:pPr>
            <a:r>
              <a:rPr lang="en-US" sz="2000">
                <a:latin typeface="Courier New"/>
                <a:ea typeface="Courier New"/>
                <a:cs typeface="Courier New"/>
                <a:sym typeface="Courier New"/>
              </a:rPr>
              <a:t>And Splunk Add-Ons: To enhance Splunk’s capabilities by integrating additional data sources and providing specialized analysis.</a:t>
            </a:r>
            <a:endParaRPr sz="20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2000">
                <a:latin typeface="Courier New"/>
                <a:ea typeface="Courier New"/>
                <a:cs typeface="Courier New"/>
                <a:sym typeface="Courier New"/>
              </a:rPr>
              <a:t>Some Key Components we implemented are:</a:t>
            </a:r>
            <a:endParaRPr sz="2000">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1900">
                <a:latin typeface="Courier New"/>
                <a:ea typeface="Courier New"/>
                <a:cs typeface="Courier New"/>
                <a:sym typeface="Courier New"/>
              </a:rPr>
              <a:t>Data Collection and Analysis g</a:t>
            </a:r>
            <a:r>
              <a:rPr lang="en-US" sz="1900">
                <a:latin typeface="Courier New"/>
                <a:ea typeface="Courier New"/>
                <a:cs typeface="Courier New"/>
                <a:sym typeface="Courier New"/>
              </a:rPr>
              <a:t>athering logs and metrics from various sources like servers, network devices, and applications. Processes and analyzes this data to provide actionable insights.</a:t>
            </a:r>
            <a:endParaRPr sz="1900">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1900">
                <a:latin typeface="Courier New"/>
                <a:ea typeface="Courier New"/>
                <a:cs typeface="Courier New"/>
                <a:sym typeface="Courier New"/>
              </a:rPr>
              <a:t>We used Dashboards to</a:t>
            </a:r>
            <a:r>
              <a:rPr lang="en-US" sz="1900">
                <a:latin typeface="Courier New"/>
                <a:ea typeface="Courier New"/>
                <a:cs typeface="Courier New"/>
                <a:sym typeface="Courier New"/>
              </a:rPr>
              <a:t> Visualizes data trends and patterns, aiding quick decision-making with custom dashboards.</a:t>
            </a:r>
            <a:endParaRPr sz="1900">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1900">
                <a:latin typeface="Courier New"/>
                <a:ea typeface="Courier New"/>
                <a:cs typeface="Courier New"/>
                <a:sym typeface="Courier New"/>
              </a:rPr>
              <a:t>We included a Specialized Add-On that</a:t>
            </a:r>
            <a:r>
              <a:rPr lang="en-US" sz="1900">
                <a:latin typeface="Courier New"/>
                <a:ea typeface="Courier New"/>
                <a:cs typeface="Courier New"/>
                <a:sym typeface="Courier New"/>
              </a:rPr>
              <a:t> Includes tools like the Whois XML Website Categorization API, which helps identify potentially malicious domains by categorizing websites in real-time.</a:t>
            </a:r>
            <a:endParaRPr sz="1900">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1900">
                <a:latin typeface="Courier New"/>
                <a:ea typeface="Courier New"/>
                <a:cs typeface="Courier New"/>
                <a:sym typeface="Courier New"/>
              </a:rPr>
              <a:t>We utilized Real-Time Monitoring to</a:t>
            </a:r>
            <a:r>
              <a:rPr lang="en-US" sz="1900">
                <a:latin typeface="Courier New"/>
                <a:ea typeface="Courier New"/>
                <a:cs typeface="Courier New"/>
                <a:sym typeface="Courier New"/>
              </a:rPr>
              <a:t> Continuously tracks server health, application performance, and network traffic. Regularly examines logs for unusual patterns or security incidents.</a:t>
            </a:r>
            <a:endParaRPr sz="1900">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1900">
                <a:latin typeface="Courier New"/>
                <a:ea typeface="Courier New"/>
                <a:cs typeface="Courier New"/>
                <a:sym typeface="Courier New"/>
              </a:rPr>
              <a:t>Alerting helps us to</a:t>
            </a:r>
            <a:r>
              <a:rPr lang="en-US" sz="1900">
                <a:latin typeface="Courier New"/>
                <a:ea typeface="Courier New"/>
                <a:cs typeface="Courier New"/>
                <a:sym typeface="Courier New"/>
              </a:rPr>
              <a:t> Configure notifications for critical issues such as high CPU usage, failed logins, or suspicious activities.</a:t>
            </a:r>
            <a:endParaRPr sz="1900">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1900">
                <a:latin typeface="Courier New"/>
                <a:ea typeface="Courier New"/>
                <a:cs typeface="Courier New"/>
                <a:sym typeface="Courier New"/>
              </a:rPr>
              <a:t>and Reporting and Troubleshooting to </a:t>
            </a:r>
            <a:r>
              <a:rPr lang="en-US" sz="1900">
                <a:latin typeface="Courier New"/>
                <a:ea typeface="Courier New"/>
                <a:cs typeface="Courier New"/>
                <a:sym typeface="Courier New"/>
              </a:rPr>
              <a:t>generate reports on key metrics, incidents, and trends. Provides detailed incident reports with root cause analysis and troubleshooting insights to address performance issues and system errors.</a:t>
            </a:r>
            <a:endParaRPr sz="1900">
              <a:latin typeface="Courier New"/>
              <a:ea typeface="Courier New"/>
              <a:cs typeface="Courier New"/>
              <a:sym typeface="Courier New"/>
            </a:endParaRPr>
          </a:p>
          <a:p>
            <a:pPr indent="0" lvl="0" marL="0" rtl="0" algn="l">
              <a:lnSpc>
                <a:spcPct val="115000"/>
              </a:lnSpc>
              <a:spcBef>
                <a:spcPts val="1200"/>
              </a:spcBef>
              <a:spcAft>
                <a:spcPts val="0"/>
              </a:spcAft>
              <a:buNone/>
            </a:pPr>
            <a:r>
              <a:rPr lang="en-US" sz="2000">
                <a:latin typeface="Courier New"/>
                <a:ea typeface="Courier New"/>
                <a:cs typeface="Courier New"/>
                <a:sym typeface="Courier New"/>
              </a:rPr>
              <a:t>In conclusion! Our monitoring environment combines robust data collection, real-time analysis, and proactive alerting to maintain and enhance the performance and security of our infrastructure. By leveraging Splunk and its add-ons, we ensure a comprehensive and effective monitoring strategy.</a:t>
            </a:r>
            <a:endParaRPr sz="2000">
              <a:latin typeface="Courier New"/>
              <a:ea typeface="Courier New"/>
              <a:cs typeface="Courier New"/>
              <a:sym typeface="Courier New"/>
            </a:endParaRPr>
          </a:p>
          <a:p>
            <a:pPr indent="0" lvl="0" marL="0" rtl="0" algn="l">
              <a:spcBef>
                <a:spcPts val="1200"/>
              </a:spcBef>
              <a:spcAft>
                <a:spcPts val="0"/>
              </a:spcAft>
              <a:buNone/>
            </a:pPr>
            <a:r>
              <a:t/>
            </a:r>
            <a:endParaRPr sz="3100">
              <a:latin typeface="Courier New"/>
              <a:ea typeface="Courier New"/>
              <a:cs typeface="Courier New"/>
              <a:sym typeface="Courier New"/>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2ef879a0cbb_6_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2ef879a0cbb_6_1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0" name="Google Shape;1580;g2ef879a0cbb_6_1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2ef879a0cbb_6_1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2ef879a0cbb_6_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0" name="Google Shape;1590;g2ef879a0cbb_6_1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8bd883d690_5_513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8bd883d690_5_51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2100">
                <a:latin typeface="Courier New"/>
                <a:ea typeface="Courier New"/>
                <a:cs typeface="Courier New"/>
                <a:sym typeface="Courier New"/>
              </a:rPr>
              <a:t>Alright, let’s dive into our attack analysis and see what we uncovered.</a:t>
            </a:r>
            <a:endParaRPr sz="21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b="1" lang="en-US" sz="2100">
                <a:latin typeface="Courier New"/>
                <a:ea typeface="Courier New"/>
                <a:cs typeface="Courier New"/>
                <a:sym typeface="Courier New"/>
              </a:rPr>
              <a:t>For the Windows Server Logs:</a:t>
            </a:r>
            <a:endParaRPr b="1" sz="2100">
              <a:latin typeface="Courier New"/>
              <a:ea typeface="Courier New"/>
              <a:cs typeface="Courier New"/>
              <a:sym typeface="Courier New"/>
            </a:endParaRPr>
          </a:p>
          <a:p>
            <a:pPr indent="-361950" lvl="0" marL="457200" rtl="0" algn="l">
              <a:lnSpc>
                <a:spcPct val="115000"/>
              </a:lnSpc>
              <a:spcBef>
                <a:spcPts val="1200"/>
              </a:spcBef>
              <a:spcAft>
                <a:spcPts val="0"/>
              </a:spcAft>
              <a:buClr>
                <a:schemeClr val="dk1"/>
              </a:buClr>
              <a:buSzPts val="2100"/>
              <a:buChar char="●"/>
            </a:pPr>
            <a:r>
              <a:rPr b="1" lang="en-US" sz="2100">
                <a:latin typeface="Courier New"/>
                <a:ea typeface="Courier New"/>
                <a:cs typeface="Courier New"/>
                <a:sym typeface="Courier New"/>
              </a:rPr>
              <a:t>Severity Changes</a:t>
            </a:r>
            <a:r>
              <a:rPr lang="en-US" sz="2100">
                <a:latin typeface="Courier New"/>
                <a:ea typeface="Courier New"/>
                <a:cs typeface="Courier New"/>
                <a:sym typeface="Courier New"/>
              </a:rPr>
              <a:t>: We saw a notable jump in incident severity from 6.91% to 20.22%. This indicates a shift toward more serious or critical attacks, highlighting potential severe security issues.</a:t>
            </a:r>
            <a:endParaRPr sz="2100">
              <a:latin typeface="Courier New"/>
              <a:ea typeface="Courier New"/>
              <a:cs typeface="Courier New"/>
              <a:sym typeface="Courier New"/>
            </a:endParaRPr>
          </a:p>
          <a:p>
            <a:pPr indent="-361950" lvl="0" marL="457200" rtl="0" algn="l">
              <a:lnSpc>
                <a:spcPct val="115000"/>
              </a:lnSpc>
              <a:spcBef>
                <a:spcPts val="0"/>
              </a:spcBef>
              <a:spcAft>
                <a:spcPts val="0"/>
              </a:spcAft>
              <a:buClr>
                <a:schemeClr val="dk1"/>
              </a:buClr>
              <a:buSzPts val="2100"/>
              <a:buChar char="●"/>
            </a:pPr>
            <a:r>
              <a:rPr b="1" lang="en-US" sz="2100">
                <a:latin typeface="Courier New"/>
                <a:ea typeface="Courier New"/>
                <a:cs typeface="Courier New"/>
                <a:sym typeface="Courier New"/>
              </a:rPr>
              <a:t>Failed Activities</a:t>
            </a:r>
            <a:r>
              <a:rPr lang="en-US" sz="2100">
                <a:latin typeface="Courier New"/>
                <a:ea typeface="Courier New"/>
                <a:cs typeface="Courier New"/>
                <a:sym typeface="Courier New"/>
              </a:rPr>
              <a:t>: There was a marked increase in failed activities. This spike suggests that there might be attempts at unauthorized access or other security concerns that need further investigation.</a:t>
            </a:r>
            <a:endParaRPr sz="2100">
              <a:latin typeface="Courier New"/>
              <a:ea typeface="Courier New"/>
              <a:cs typeface="Courier New"/>
              <a:sym typeface="Courier New"/>
            </a:endParaRPr>
          </a:p>
          <a:p>
            <a:pPr indent="-361950" lvl="0" marL="457200" rtl="0" algn="l">
              <a:lnSpc>
                <a:spcPct val="115000"/>
              </a:lnSpc>
              <a:spcBef>
                <a:spcPts val="0"/>
              </a:spcBef>
              <a:spcAft>
                <a:spcPts val="0"/>
              </a:spcAft>
              <a:buClr>
                <a:schemeClr val="dk1"/>
              </a:buClr>
              <a:buSzPts val="2100"/>
              <a:buChar char="●"/>
            </a:pPr>
            <a:r>
              <a:rPr b="1" lang="en-US" sz="2100">
                <a:latin typeface="Courier New"/>
                <a:ea typeface="Courier New"/>
                <a:cs typeface="Courier New"/>
                <a:sym typeface="Courier New"/>
              </a:rPr>
              <a:t>Failed Windows Activity</a:t>
            </a:r>
            <a:r>
              <a:rPr lang="en-US" sz="2100">
                <a:latin typeface="Courier New"/>
                <a:ea typeface="Courier New"/>
                <a:cs typeface="Courier New"/>
                <a:sym typeface="Courier New"/>
              </a:rPr>
              <a:t>: On March 25, 2020, we observed a significant spike in failed login attempts at 8:30 a.m., with 28 failed events. This could indicate a brute-force attack or other login-related issues that require closer examination.</a:t>
            </a:r>
            <a:endParaRPr sz="2100">
              <a:latin typeface="Courier New"/>
              <a:ea typeface="Courier New"/>
              <a:cs typeface="Courier New"/>
              <a:sym typeface="Courier New"/>
            </a:endParaRPr>
          </a:p>
          <a:p>
            <a:pPr indent="-361950" lvl="0" marL="457200" rtl="0" algn="l">
              <a:lnSpc>
                <a:spcPct val="115000"/>
              </a:lnSpc>
              <a:spcBef>
                <a:spcPts val="0"/>
              </a:spcBef>
              <a:spcAft>
                <a:spcPts val="0"/>
              </a:spcAft>
              <a:buClr>
                <a:schemeClr val="dk1"/>
              </a:buClr>
              <a:buSzPts val="2100"/>
              <a:buChar char="●"/>
            </a:pPr>
            <a:r>
              <a:rPr b="1" lang="en-US" sz="2100">
                <a:latin typeface="Courier New"/>
                <a:ea typeface="Courier New"/>
                <a:cs typeface="Courier New"/>
                <a:sym typeface="Courier New"/>
              </a:rPr>
              <a:t>Successful Logins</a:t>
            </a:r>
            <a:r>
              <a:rPr lang="en-US" sz="2100">
                <a:latin typeface="Courier New"/>
                <a:ea typeface="Courier New"/>
                <a:cs typeface="Courier New"/>
                <a:sym typeface="Courier New"/>
              </a:rPr>
              <a:t>: Peaks in successful logins were detected on March 5, 2020, with high volumes at 1:50 a.m. (759 logins) and 9:50 a.m. (397 logins), primarily involving User (J). These peaks might either represent legitimate high activity or potential account compromise.</a:t>
            </a:r>
            <a:endParaRPr sz="2100">
              <a:latin typeface="Courier New"/>
              <a:ea typeface="Courier New"/>
              <a:cs typeface="Courier New"/>
              <a:sym typeface="Courier New"/>
            </a:endParaRPr>
          </a:p>
          <a:p>
            <a:pPr indent="-361950" lvl="0" marL="457200" rtl="0" algn="l">
              <a:lnSpc>
                <a:spcPct val="115000"/>
              </a:lnSpc>
              <a:spcBef>
                <a:spcPts val="0"/>
              </a:spcBef>
              <a:spcAft>
                <a:spcPts val="0"/>
              </a:spcAft>
              <a:buClr>
                <a:schemeClr val="dk1"/>
              </a:buClr>
              <a:buSzPts val="2100"/>
              <a:buChar char="●"/>
            </a:pPr>
            <a:r>
              <a:rPr b="1" lang="en-US" sz="2100">
                <a:latin typeface="Courier New"/>
                <a:ea typeface="Courier New"/>
                <a:cs typeface="Courier New"/>
                <a:sym typeface="Courier New"/>
              </a:rPr>
              <a:t>Account Lockouts and Password Resets</a:t>
            </a:r>
            <a:r>
              <a:rPr lang="en-US" sz="2100">
                <a:latin typeface="Courier New"/>
                <a:ea typeface="Courier New"/>
                <a:cs typeface="Courier New"/>
                <a:sym typeface="Courier New"/>
              </a:rPr>
              <a:t>: We noted significant spikes in account lockouts and password resets, with peaks of 896 and 1258 events, respectively. This unusual activity could point to security incidents or administrative issues that warrant further investigation.</a:t>
            </a:r>
            <a:endParaRPr sz="21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b="1" lang="en-US" sz="2100">
                <a:latin typeface="Courier New"/>
                <a:ea typeface="Courier New"/>
                <a:cs typeface="Courier New"/>
                <a:sym typeface="Courier New"/>
              </a:rPr>
              <a:t>For the Apache Web Server Logs:</a:t>
            </a:r>
            <a:endParaRPr b="1" sz="2100">
              <a:latin typeface="Courier New"/>
              <a:ea typeface="Courier New"/>
              <a:cs typeface="Courier New"/>
              <a:sym typeface="Courier New"/>
            </a:endParaRPr>
          </a:p>
          <a:p>
            <a:pPr indent="-361950" lvl="0" marL="457200" rtl="0" algn="l">
              <a:lnSpc>
                <a:spcPct val="115000"/>
              </a:lnSpc>
              <a:spcBef>
                <a:spcPts val="1200"/>
              </a:spcBef>
              <a:spcAft>
                <a:spcPts val="0"/>
              </a:spcAft>
              <a:buClr>
                <a:schemeClr val="dk1"/>
              </a:buClr>
              <a:buSzPts val="2100"/>
              <a:buChar char="●"/>
            </a:pPr>
            <a:r>
              <a:rPr b="1" lang="en-US" sz="2100">
                <a:latin typeface="Courier New"/>
                <a:ea typeface="Courier New"/>
                <a:cs typeface="Courier New"/>
                <a:sym typeface="Courier New"/>
              </a:rPr>
              <a:t>Suspicious HTTP POST Activity</a:t>
            </a:r>
            <a:r>
              <a:rPr lang="en-US" sz="2100">
                <a:latin typeface="Courier New"/>
                <a:ea typeface="Courier New"/>
                <a:cs typeface="Courier New"/>
                <a:sym typeface="Courier New"/>
              </a:rPr>
              <a:t>: There was unusual POST activity, suggesting possible scraping or brute-force attempts.</a:t>
            </a:r>
            <a:endParaRPr sz="2100">
              <a:latin typeface="Courier New"/>
              <a:ea typeface="Courier New"/>
              <a:cs typeface="Courier New"/>
              <a:sym typeface="Courier New"/>
            </a:endParaRPr>
          </a:p>
          <a:p>
            <a:pPr indent="-361950" lvl="0" marL="457200" rtl="0" algn="l">
              <a:lnSpc>
                <a:spcPct val="115000"/>
              </a:lnSpc>
              <a:spcBef>
                <a:spcPts val="0"/>
              </a:spcBef>
              <a:spcAft>
                <a:spcPts val="0"/>
              </a:spcAft>
              <a:buClr>
                <a:schemeClr val="dk1"/>
              </a:buClr>
              <a:buSzPts val="2100"/>
              <a:buChar char="●"/>
            </a:pPr>
            <a:r>
              <a:rPr b="1" lang="en-US" sz="2100">
                <a:latin typeface="Courier New"/>
                <a:ea typeface="Courier New"/>
                <a:cs typeface="Courier New"/>
                <a:sym typeface="Courier New"/>
              </a:rPr>
              <a:t>International Traffic Spikes</a:t>
            </a:r>
            <a:r>
              <a:rPr lang="en-US" sz="2100">
                <a:latin typeface="Courier New"/>
                <a:ea typeface="Courier New"/>
                <a:cs typeface="Courier New"/>
                <a:sym typeface="Courier New"/>
              </a:rPr>
              <a:t>: A notable traffic surge from Kiev raised red flags. This could indicate potential attacks or unusual access patterns.</a:t>
            </a:r>
            <a:endParaRPr sz="2100">
              <a:latin typeface="Courier New"/>
              <a:ea typeface="Courier New"/>
              <a:cs typeface="Courier New"/>
              <a:sym typeface="Courier New"/>
            </a:endParaRPr>
          </a:p>
          <a:p>
            <a:pPr indent="-361950" lvl="0" marL="457200" rtl="0" algn="l">
              <a:lnSpc>
                <a:spcPct val="115000"/>
              </a:lnSpc>
              <a:spcBef>
                <a:spcPts val="0"/>
              </a:spcBef>
              <a:spcAft>
                <a:spcPts val="0"/>
              </a:spcAft>
              <a:buClr>
                <a:schemeClr val="dk1"/>
              </a:buClr>
              <a:buSzPts val="2100"/>
              <a:buChar char="●"/>
            </a:pPr>
            <a:r>
              <a:rPr b="1" lang="en-US" sz="2100">
                <a:latin typeface="Courier New"/>
                <a:ea typeface="Courier New"/>
                <a:cs typeface="Courier New"/>
                <a:sym typeface="Courier New"/>
              </a:rPr>
              <a:t>HTTP Response Codes</a:t>
            </a:r>
            <a:r>
              <a:rPr lang="en-US" sz="2100">
                <a:latin typeface="Courier New"/>
                <a:ea typeface="Courier New"/>
                <a:cs typeface="Courier New"/>
                <a:sym typeface="Courier New"/>
              </a:rPr>
              <a:t>: We saw various spikes in response codes, which could point to both successful requests and potential issues with the server.</a:t>
            </a:r>
            <a:endParaRPr sz="21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2100">
                <a:latin typeface="Courier New"/>
                <a:ea typeface="Courier New"/>
                <a:cs typeface="Courier New"/>
                <a:sym typeface="Courier New"/>
              </a:rPr>
              <a:t>Overall, our analysis shows that both the Windows and Apache servers experienced significant anomalies. These findings help us understand potential threats and guide our next steps in bolstering security. Thanks for following along, and let’s keep those logs in check!”</a:t>
            </a:r>
            <a:endParaRPr sz="2100">
              <a:latin typeface="Courier New"/>
              <a:ea typeface="Courier New"/>
              <a:cs typeface="Courier New"/>
              <a:sym typeface="Courier New"/>
            </a:endParaRPr>
          </a:p>
          <a:p>
            <a:pPr indent="0" lvl="0" marL="0" rtl="0" algn="l">
              <a:spcBef>
                <a:spcPts val="120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2200">
                <a:latin typeface="Courier New"/>
                <a:ea typeface="Courier New"/>
                <a:cs typeface="Courier New"/>
                <a:sym typeface="Courier New"/>
              </a:rPr>
              <a:t>“Let’s review the key findings from our Windows attack analysis:</a:t>
            </a:r>
            <a:endParaRPr sz="2200">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2200">
                <a:latin typeface="Courier New"/>
                <a:ea typeface="Courier New"/>
                <a:cs typeface="Courier New"/>
                <a:sym typeface="Courier New"/>
              </a:rPr>
              <a:t>1. Severity Changes: </a:t>
            </a:r>
            <a:r>
              <a:rPr lang="en-US" sz="2200">
                <a:latin typeface="Courier New"/>
                <a:ea typeface="Courier New"/>
                <a:cs typeface="Courier New"/>
                <a:sym typeface="Courier New"/>
              </a:rPr>
              <a:t>We saw a significant increase in the severity level of incidents, rising from 6.91% to 20.22%. This sharp rise indicates that we’re dealing with more serious or critical attacks. It suggests that either the nature of the threats has escalated or we’re facing more sophisticated attack methods.</a:t>
            </a:r>
            <a:endParaRPr sz="2200">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2200">
                <a:latin typeface="Courier New"/>
                <a:ea typeface="Courier New"/>
                <a:cs typeface="Courier New"/>
                <a:sym typeface="Courier New"/>
              </a:rPr>
              <a:t>2. Failed Activities: </a:t>
            </a:r>
            <a:r>
              <a:rPr lang="en-US" sz="2200">
                <a:latin typeface="Courier New"/>
                <a:ea typeface="Courier New"/>
                <a:cs typeface="Courier New"/>
                <a:sym typeface="Courier New"/>
              </a:rPr>
              <a:t>There was a noticeable increase in failed activities. This uptick could be a sign of unauthorized access attempts or other security issues. It’s crucial to investigate these failed attempts to rule out or address potential threats.</a:t>
            </a:r>
            <a:endParaRPr sz="2200">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2200">
                <a:latin typeface="Courier New"/>
                <a:ea typeface="Courier New"/>
                <a:cs typeface="Courier New"/>
                <a:sym typeface="Courier New"/>
              </a:rPr>
              <a:t>3. Failed Windows Activity: Alert Triggered:</a:t>
            </a:r>
            <a:r>
              <a:rPr lang="en-US" sz="2200">
                <a:latin typeface="Courier New"/>
                <a:ea typeface="Courier New"/>
                <a:cs typeface="Courier New"/>
                <a:sym typeface="Courier New"/>
              </a:rPr>
              <a:t> Yes, we observed a significant spike in failed login attempts. On March 25, 2020, at 8:30 a.m., there were 28 failed login events. This pattern might indicate a brute-force attack or other issues related to login failures. It’s essential to conduct further analysis to determine the cause and implement appropriate response measures.</a:t>
            </a:r>
            <a:endParaRPr sz="2200">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2200">
                <a:latin typeface="Courier New"/>
                <a:ea typeface="Courier New"/>
                <a:cs typeface="Courier New"/>
                <a:sym typeface="Courier New"/>
              </a:rPr>
              <a:t>4. Successful Logins: Alert Triggered:</a:t>
            </a:r>
            <a:r>
              <a:rPr lang="en-US" sz="2200">
                <a:latin typeface="Courier New"/>
                <a:ea typeface="Courier New"/>
                <a:cs typeface="Courier New"/>
                <a:sym typeface="Courier New"/>
              </a:rPr>
              <a:t> Yes, there were notable peaks in successful logins. On March 5, 2020, there were high volumes of logins at 1:50 a.m. (759 logins) and 9:50 a.m. (397 logins), primarily involving User (J). These spikes could be either legitimate high activity or signs of compromised accounts. Further scrutiny of User (J) and their login patterns is necessary to identify any potential security concerns.</a:t>
            </a:r>
            <a:endParaRPr sz="22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b="1" lang="en-US" sz="2200">
                <a:latin typeface="Courier New"/>
                <a:ea typeface="Courier New"/>
                <a:cs typeface="Courier New"/>
                <a:sym typeface="Courier New"/>
              </a:rPr>
              <a:t>In Summary:</a:t>
            </a:r>
            <a:r>
              <a:rPr lang="en-US" sz="2200">
                <a:latin typeface="Courier New"/>
                <a:ea typeface="Courier New"/>
                <a:cs typeface="Courier New"/>
                <a:sym typeface="Courier New"/>
              </a:rPr>
              <a:t> The increased severity levels and spikes in both failed and successful login activities highlight the need for thorough investigations and enhanced security measures. Monitoring and analyzing these trends will be key in addressing and mitigating potential security threats.</a:t>
            </a:r>
            <a:endParaRPr sz="2200">
              <a:latin typeface="Courier New"/>
              <a:ea typeface="Courier New"/>
              <a:cs typeface="Courier New"/>
              <a:sym typeface="Courier New"/>
            </a:endParaRPr>
          </a:p>
          <a:p>
            <a:pPr indent="0" lvl="0" marL="0" rtl="0" algn="l">
              <a:spcBef>
                <a:spcPts val="120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2" name="Shape 1612"/>
        <p:cNvGrpSpPr/>
        <p:nvPr/>
      </p:nvGrpSpPr>
      <p:grpSpPr>
        <a:xfrm>
          <a:off x="0" y="0"/>
          <a:ext cx="0" cy="0"/>
          <a:chOff x="0" y="0"/>
          <a:chExt cx="0" cy="0"/>
        </a:xfrm>
      </p:grpSpPr>
      <p:sp>
        <p:nvSpPr>
          <p:cNvPr id="1613" name="Google Shape;1613;g2f00e1f0812_0_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14" name="Google Shape;1614;g2f00e1f0812_0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2f00e1f0812_0_2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2f00e1f0812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2f00e1f0812_0_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2f00e1f0812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2ef879a0cbb_2_9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2ef879a0cbb_2_9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2100">
                <a:latin typeface="Courier New"/>
                <a:ea typeface="Courier New"/>
                <a:cs typeface="Courier New"/>
                <a:sym typeface="Courier New"/>
              </a:rPr>
              <a:t>Alright, let’s dive into some of the specifics around deleted accounts, signature analysis, and user activity.</a:t>
            </a:r>
            <a:endParaRPr sz="2100">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2100">
                <a:latin typeface="Courier New"/>
                <a:ea typeface="Courier New"/>
                <a:cs typeface="Courier New"/>
                <a:sym typeface="Courier New"/>
              </a:rPr>
              <a:t>1. Deleted Accounts: </a:t>
            </a:r>
            <a:r>
              <a:rPr lang="en-US" sz="2100">
                <a:latin typeface="Courier New"/>
                <a:ea typeface="Courier New"/>
                <a:cs typeface="Courier New"/>
                <a:sym typeface="Courier New"/>
              </a:rPr>
              <a:t>We reviewed the logs for deleted accounts and found no suspicious volume of deletions</a:t>
            </a:r>
            <a:r>
              <a:rPr lang="en-US" sz="2100">
                <a:latin typeface="Courier New"/>
                <a:ea typeface="Courier New"/>
                <a:cs typeface="Courier New"/>
                <a:sym typeface="Courier New"/>
              </a:rPr>
              <a:t>. </a:t>
            </a:r>
            <a:r>
              <a:rPr lang="en-US" sz="2100">
                <a:latin typeface="Courier New"/>
                <a:ea typeface="Courier New"/>
                <a:cs typeface="Courier New"/>
                <a:sym typeface="Courier New"/>
              </a:rPr>
              <a:t>This indicates that our alert settings for account deletions are on point. We didn’t see any unusual patterns that would suggest a security issue or an abnormal number of account deletions.</a:t>
            </a:r>
            <a:endParaRPr sz="2100">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2100">
                <a:latin typeface="Courier New"/>
                <a:ea typeface="Courier New"/>
                <a:cs typeface="Courier New"/>
                <a:sym typeface="Courier New"/>
              </a:rPr>
              <a:t>2. Signature Analysis:</a:t>
            </a:r>
            <a:r>
              <a:rPr lang="en-US" sz="2100">
                <a:latin typeface="Courier New"/>
                <a:ea typeface="Courier New"/>
                <a:cs typeface="Courier New"/>
                <a:sym typeface="Courier New"/>
              </a:rPr>
              <a:t>We observed significant spikes in two critical areas: account lockouts and password resets. There was a peak of 896 lockouts between 1:00 a.m. and 2:30 a.m. This activity surged to 1,258 events from 9:00 a.m. to 11:00 a.m. These spikes could suggest either unusual activity that may indicate a security incident or potential administrative issues. It’s crucial to investigate these patterns further to understand if there’s any malicious activity or simply a high volume of legitimate requests.</a:t>
            </a:r>
            <a:endParaRPr sz="2100">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2100">
                <a:latin typeface="Courier New"/>
                <a:ea typeface="Courier New"/>
                <a:cs typeface="Courier New"/>
                <a:sym typeface="Courier New"/>
              </a:rPr>
              <a:t>3. User Activity: </a:t>
            </a:r>
            <a:r>
              <a:rPr lang="en-US" sz="2100">
                <a:latin typeface="Courier New"/>
                <a:ea typeface="Courier New"/>
                <a:cs typeface="Courier New"/>
                <a:sym typeface="Courier New"/>
              </a:rPr>
              <a:t>Peaks in activity were observed specifically for account lockouts and password resets. </a:t>
            </a:r>
            <a:r>
              <a:rPr b="1" lang="en-US" sz="2100">
                <a:latin typeface="Courier New"/>
                <a:ea typeface="Courier New"/>
                <a:cs typeface="Courier New"/>
                <a:sym typeface="Courier New"/>
              </a:rPr>
              <a:t>User A:</a:t>
            </a:r>
            <a:r>
              <a:rPr lang="en-US" sz="2100">
                <a:latin typeface="Courier New"/>
                <a:ea typeface="Courier New"/>
                <a:cs typeface="Courier New"/>
                <a:sym typeface="Courier New"/>
              </a:rPr>
              <a:t> Experienced 785 lockouts during the peak period of 1:50 a.m. </a:t>
            </a:r>
            <a:r>
              <a:rPr b="1" lang="en-US" sz="2100">
                <a:latin typeface="Courier New"/>
                <a:ea typeface="Courier New"/>
                <a:cs typeface="Courier New"/>
                <a:sym typeface="Courier New"/>
              </a:rPr>
              <a:t>User K:</a:t>
            </a:r>
            <a:r>
              <a:rPr lang="en-US" sz="2100">
                <a:latin typeface="Courier New"/>
                <a:ea typeface="Courier New"/>
                <a:cs typeface="Courier New"/>
                <a:sym typeface="Courier New"/>
              </a:rPr>
              <a:t> Had 397 resets during the peak period of 9:50 a.m. The high activity levels for these users might reflect abnormal behavior or potential security concerns. It’s worth investigating User A and User K’s activities to determine if these are signs of a larger issue, such as account compromise or targeted attacks.</a:t>
            </a:r>
            <a:endParaRPr sz="21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b="1" lang="en-US" sz="2100">
                <a:latin typeface="Courier New"/>
                <a:ea typeface="Courier New"/>
                <a:cs typeface="Courier New"/>
                <a:sym typeface="Courier New"/>
              </a:rPr>
              <a:t>So, </a:t>
            </a:r>
            <a:r>
              <a:rPr lang="en-US" sz="2100">
                <a:latin typeface="Courier New"/>
                <a:ea typeface="Courier New"/>
                <a:cs typeface="Courier New"/>
                <a:sym typeface="Courier New"/>
              </a:rPr>
              <a:t>while the absence of suspicious account deletions suggests our monitoring in this area is effective, the spikes in lockouts and password resets are notable. They warrant further scrutiny to ensure there are no underlying security issues. Pay particular attention to the high activity levels of User A and User K, as these could indicate potential security concerns that need addressing</a:t>
            </a:r>
            <a:endParaRPr sz="2100">
              <a:latin typeface="Courier New"/>
              <a:ea typeface="Courier New"/>
              <a:cs typeface="Courier New"/>
              <a:sym typeface="Courier New"/>
            </a:endParaRPr>
          </a:p>
          <a:p>
            <a:pPr indent="0" lvl="0" marL="0" rtl="0" algn="l">
              <a:spcBef>
                <a:spcPts val="120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2ef879a0cbb_6_14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2ef879a0cbb_6_1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2ef879a0cbb_6_1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2ef879a0cbb_6_1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900">
                <a:latin typeface="Courier New"/>
                <a:ea typeface="Courier New"/>
                <a:cs typeface="Courier New"/>
                <a:sym typeface="Courier New"/>
              </a:rPr>
              <a:t>We kicked off by setting up the Splunk Docker container— Our logs came from two crucial battlegrounds: Windows servers and Apache web servers.</a:t>
            </a:r>
            <a:endParaRPr sz="1900">
              <a:latin typeface="Courier New"/>
              <a:ea typeface="Courier New"/>
              <a:cs typeface="Courier New"/>
              <a:sym typeface="Courier New"/>
            </a:endParaRPr>
          </a:p>
          <a:p>
            <a:pPr indent="0" lvl="0" marL="0" rtl="0" algn="l">
              <a:lnSpc>
                <a:spcPct val="115000"/>
              </a:lnSpc>
              <a:spcBef>
                <a:spcPts val="1200"/>
              </a:spcBef>
              <a:spcAft>
                <a:spcPts val="0"/>
              </a:spcAft>
              <a:buNone/>
            </a:pPr>
            <a:r>
              <a:rPr lang="en-US" sz="1900">
                <a:latin typeface="Courier New"/>
                <a:ea typeface="Courier New"/>
                <a:cs typeface="Courier New"/>
                <a:sym typeface="Courier New"/>
              </a:rPr>
              <a:t>For Windows logs, we delved into fields like signature_id, signature, user, status, and severity—basically, we were deciphering the secret codes of our server’s behavior. </a:t>
            </a:r>
            <a:endParaRPr sz="1900">
              <a:latin typeface="Courier New"/>
              <a:ea typeface="Courier New"/>
              <a:cs typeface="Courier New"/>
              <a:sym typeface="Courier New"/>
            </a:endParaRPr>
          </a:p>
          <a:p>
            <a:pPr indent="0" lvl="0" marL="0" rtl="0" algn="l">
              <a:lnSpc>
                <a:spcPct val="115000"/>
              </a:lnSpc>
              <a:spcBef>
                <a:spcPts val="1200"/>
              </a:spcBef>
              <a:spcAft>
                <a:spcPts val="0"/>
              </a:spcAft>
              <a:buNone/>
            </a:pPr>
            <a:r>
              <a:rPr lang="en-US" sz="1900">
                <a:latin typeface="Courier New"/>
                <a:ea typeface="Courier New"/>
                <a:cs typeface="Courier New"/>
                <a:sym typeface="Courier New"/>
              </a:rPr>
              <a:t>For Apache logs, we examined methods, referrer domains, status, client IPs, and user agents, analyzing web traffic patterns like data detectives on the hunt for clues.</a:t>
            </a:r>
            <a:endParaRPr sz="1900">
              <a:latin typeface="Courier New"/>
              <a:ea typeface="Courier New"/>
              <a:cs typeface="Courier New"/>
              <a:sym typeface="Courier New"/>
            </a:endParaRPr>
          </a:p>
          <a:p>
            <a:pPr indent="0" lvl="0" marL="0" rtl="0" algn="l">
              <a:lnSpc>
                <a:spcPct val="115000"/>
              </a:lnSpc>
              <a:spcBef>
                <a:spcPts val="1200"/>
              </a:spcBef>
              <a:spcAft>
                <a:spcPts val="0"/>
              </a:spcAft>
              <a:buNone/>
            </a:pPr>
            <a:r>
              <a:rPr lang="en-US" sz="1900">
                <a:latin typeface="Courier New"/>
                <a:ea typeface="Courier New"/>
                <a:cs typeface="Courier New"/>
                <a:sym typeface="Courier New"/>
              </a:rPr>
              <a:t>We produced some impressive reports:</a:t>
            </a:r>
            <a:endParaRPr sz="1900">
              <a:latin typeface="Courier New"/>
              <a:ea typeface="Courier New"/>
              <a:cs typeface="Courier New"/>
              <a:sym typeface="Courier New"/>
            </a:endParaRPr>
          </a:p>
          <a:p>
            <a:pPr indent="457200" lvl="0" marL="0" rtl="0" algn="l">
              <a:lnSpc>
                <a:spcPct val="115000"/>
              </a:lnSpc>
              <a:spcBef>
                <a:spcPts val="1200"/>
              </a:spcBef>
              <a:spcAft>
                <a:spcPts val="0"/>
              </a:spcAft>
              <a:buNone/>
            </a:pPr>
            <a:r>
              <a:rPr lang="en-US" sz="1900">
                <a:latin typeface="Courier New"/>
                <a:ea typeface="Courier New"/>
                <a:cs typeface="Courier New"/>
                <a:sym typeface="Courier New"/>
              </a:rPr>
              <a:t>- For Windows, we tackled signature IDs, severity levels, and success vs. failure rates—like scoring our server’s report card.</a:t>
            </a:r>
            <a:endParaRPr sz="1900">
              <a:latin typeface="Courier New"/>
              <a:ea typeface="Courier New"/>
              <a:cs typeface="Courier New"/>
              <a:sym typeface="Courier New"/>
            </a:endParaRPr>
          </a:p>
          <a:p>
            <a:pPr indent="457200" lvl="0" marL="0" rtl="0" algn="l">
              <a:lnSpc>
                <a:spcPct val="115000"/>
              </a:lnSpc>
              <a:spcBef>
                <a:spcPts val="1200"/>
              </a:spcBef>
              <a:spcAft>
                <a:spcPts val="0"/>
              </a:spcAft>
              <a:buNone/>
            </a:pPr>
            <a:r>
              <a:rPr lang="en-US" sz="1900">
                <a:latin typeface="Courier New"/>
                <a:ea typeface="Courier New"/>
                <a:cs typeface="Courier New"/>
                <a:sym typeface="Courier New"/>
              </a:rPr>
              <a:t>- For Apache, we identified the HTTP methods, top referrer domains, and response codes, giving us a clear snapshot of web traffic and server health.</a:t>
            </a:r>
            <a:endParaRPr sz="1900">
              <a:latin typeface="Courier New"/>
              <a:ea typeface="Courier New"/>
              <a:cs typeface="Courier New"/>
              <a:sym typeface="Courier New"/>
            </a:endParaRPr>
          </a:p>
          <a:p>
            <a:pPr indent="0" lvl="0" marL="0" rtl="0" algn="l">
              <a:lnSpc>
                <a:spcPct val="115000"/>
              </a:lnSpc>
              <a:spcBef>
                <a:spcPts val="1200"/>
              </a:spcBef>
              <a:spcAft>
                <a:spcPts val="0"/>
              </a:spcAft>
              <a:buNone/>
            </a:pPr>
            <a:r>
              <a:rPr lang="en-US" sz="1900">
                <a:latin typeface="Courier New"/>
                <a:ea typeface="Courier New"/>
                <a:cs typeface="Courier New"/>
                <a:sym typeface="Courier New"/>
              </a:rPr>
              <a:t>To keep us on our toes, we set up alerts for potential issues:</a:t>
            </a:r>
            <a:endParaRPr sz="1900">
              <a:latin typeface="Courier New"/>
              <a:ea typeface="Courier New"/>
              <a:cs typeface="Courier New"/>
              <a:sym typeface="Courier New"/>
            </a:endParaRPr>
          </a:p>
          <a:p>
            <a:pPr indent="457200" lvl="0" marL="0" rtl="0" algn="l">
              <a:lnSpc>
                <a:spcPct val="115000"/>
              </a:lnSpc>
              <a:spcBef>
                <a:spcPts val="1200"/>
              </a:spcBef>
              <a:spcAft>
                <a:spcPts val="0"/>
              </a:spcAft>
              <a:buNone/>
            </a:pPr>
            <a:r>
              <a:rPr lang="en-US" sz="1900">
                <a:latin typeface="Courier New"/>
                <a:ea typeface="Courier New"/>
                <a:cs typeface="Courier New"/>
                <a:sym typeface="Courier New"/>
              </a:rPr>
              <a:t>For Windows: We alerted for high failed logins, successful logins, and account deletions—basically, we’re on constant lookout for anything suspicious.</a:t>
            </a:r>
            <a:endParaRPr sz="1900">
              <a:latin typeface="Courier New"/>
              <a:ea typeface="Courier New"/>
              <a:cs typeface="Courier New"/>
              <a:sym typeface="Courier New"/>
            </a:endParaRPr>
          </a:p>
          <a:p>
            <a:pPr indent="457200" lvl="0" marL="0" rtl="0" algn="l">
              <a:lnSpc>
                <a:spcPct val="115000"/>
              </a:lnSpc>
              <a:spcBef>
                <a:spcPts val="1200"/>
              </a:spcBef>
              <a:spcAft>
                <a:spcPts val="0"/>
              </a:spcAft>
              <a:buNone/>
            </a:pPr>
            <a:r>
              <a:rPr lang="en-US" sz="1900">
                <a:latin typeface="Courier New"/>
                <a:ea typeface="Courier New"/>
                <a:cs typeface="Courier New"/>
                <a:sym typeface="Courier New"/>
              </a:rPr>
              <a:t>For Apache: We monitored for unexpected international traffic and high volumes of POST requests, ensuring no rogue activity sneaks past us.”</a:t>
            </a:r>
            <a:endParaRPr sz="1900">
              <a:latin typeface="Courier New"/>
              <a:ea typeface="Courier New"/>
              <a:cs typeface="Courier New"/>
              <a:sym typeface="Courier New"/>
            </a:endParaRPr>
          </a:p>
          <a:p>
            <a:pPr indent="0" lvl="0" marL="0" rtl="0" algn="l">
              <a:lnSpc>
                <a:spcPct val="115000"/>
              </a:lnSpc>
              <a:spcBef>
                <a:spcPts val="1200"/>
              </a:spcBef>
              <a:spcAft>
                <a:spcPts val="0"/>
              </a:spcAft>
              <a:buNone/>
            </a:pPr>
            <a:r>
              <a:rPr lang="en-US" sz="1900">
                <a:latin typeface="Courier New"/>
                <a:ea typeface="Courier New"/>
                <a:cs typeface="Courier New"/>
                <a:sym typeface="Courier New"/>
              </a:rPr>
              <a:t>Our dashboards allowed us chart signature trends, user activity, and counts on Windows and For Apache, to visualize HTTP methods, traffic distribution, URI counts, and user agents. They’re like the command center screens from sci-fi movies, showing us the pulse of our data.</a:t>
            </a:r>
            <a:endParaRPr sz="1900">
              <a:latin typeface="Courier New"/>
              <a:ea typeface="Courier New"/>
              <a:cs typeface="Courier New"/>
              <a:sym typeface="Courier New"/>
            </a:endParaRPr>
          </a:p>
          <a:p>
            <a:pPr indent="0" lvl="0" marL="0" rtl="0" algn="l">
              <a:lnSpc>
                <a:spcPct val="115000"/>
              </a:lnSpc>
              <a:spcBef>
                <a:spcPts val="1200"/>
              </a:spcBef>
              <a:spcAft>
                <a:spcPts val="0"/>
              </a:spcAft>
              <a:buNone/>
            </a:pPr>
            <a:r>
              <a:rPr lang="en-US" sz="1900">
                <a:latin typeface="Courier New"/>
                <a:ea typeface="Courier New"/>
                <a:cs typeface="Courier New"/>
                <a:sym typeface="Courier New"/>
              </a:rPr>
              <a:t>Finally, we installed an extra Splunk add-on, supercharging our monitoring capabilities. Think of it as adding a high-tech gadget to our already impressive toolkit.</a:t>
            </a:r>
            <a:endParaRPr sz="1900">
              <a:latin typeface="Courier New"/>
              <a:ea typeface="Courier New"/>
              <a:cs typeface="Courier New"/>
              <a:sym typeface="Courier New"/>
            </a:endParaRPr>
          </a:p>
          <a:p>
            <a:pPr indent="0" lvl="0" marL="0" rtl="0" algn="l">
              <a:lnSpc>
                <a:spcPct val="115000"/>
              </a:lnSpc>
              <a:spcBef>
                <a:spcPts val="1200"/>
              </a:spcBef>
              <a:spcAft>
                <a:spcPts val="0"/>
              </a:spcAft>
              <a:buNone/>
            </a:pPr>
            <a:r>
              <a:rPr lang="en-US" sz="1900">
                <a:latin typeface="Courier New"/>
                <a:ea typeface="Courier New"/>
                <a:cs typeface="Courier New"/>
                <a:sym typeface="Courier New"/>
              </a:rPr>
              <a:t>In summary, this project has equipped VSI with a formidable monitoring solution, allowing us to detect and respond to security threats with agility and precision. It’s like having a vigilant sentinel overseeing both our security and operational performance.</a:t>
            </a:r>
            <a:endParaRPr sz="19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t/>
            </a:r>
            <a:endParaRPr b="1" sz="1900">
              <a:latin typeface="Courier New"/>
              <a:ea typeface="Courier New"/>
              <a:cs typeface="Courier New"/>
              <a:sym typeface="Courier New"/>
            </a:endParaRPr>
          </a:p>
          <a:p>
            <a:pPr indent="0" lvl="0" marL="0" rtl="0" algn="l">
              <a:spcBef>
                <a:spcPts val="120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2000">
                <a:latin typeface="Courier New"/>
                <a:ea typeface="Courier New"/>
                <a:cs typeface="Courier New"/>
                <a:sym typeface="Courier New"/>
              </a:rPr>
              <a:t>Let’s break down our findings from the HTTP Methods Analysis and the Top 10 Referring Domains report.</a:t>
            </a:r>
            <a:endParaRPr sz="20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b="1" lang="en-US" sz="2000">
                <a:latin typeface="Courier New"/>
                <a:ea typeface="Courier New"/>
                <a:cs typeface="Courier New"/>
                <a:sym typeface="Courier New"/>
              </a:rPr>
              <a:t>HTTP Methods Analysis:</a:t>
            </a:r>
            <a:endParaRPr b="1" sz="20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2000">
                <a:latin typeface="Courier New"/>
                <a:ea typeface="Courier New"/>
                <a:cs typeface="Courier New"/>
                <a:sym typeface="Courier New"/>
              </a:rPr>
              <a:t>We took a close look at the HTTP methods being used on our web server and found that GET, HEAD, OPTIONS, and POST were the most frequently used. This is pretty standard and helps us understand what typical traffic looks like. By monitoring these methods, we can spot any unusual behavior that might indicate something’s amiss—like a potential attack or a misconfigured server.</a:t>
            </a:r>
            <a:endParaRPr sz="20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b="1" lang="en-US" sz="2000">
                <a:latin typeface="Courier New"/>
                <a:ea typeface="Courier New"/>
                <a:cs typeface="Courier New"/>
                <a:sym typeface="Courier New"/>
              </a:rPr>
              <a:t>Top 10 Referring Domains:</a:t>
            </a:r>
            <a:endParaRPr b="1" sz="20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2000">
                <a:latin typeface="Courier New"/>
                <a:ea typeface="Courier New"/>
                <a:cs typeface="Courier New"/>
                <a:sym typeface="Courier New"/>
              </a:rPr>
              <a:t>Next up, we analyzed the top 10 external domains sending traffic to our website. A couple of key points stood out:</a:t>
            </a:r>
            <a:endParaRPr sz="2000">
              <a:latin typeface="Courier New"/>
              <a:ea typeface="Courier New"/>
              <a:cs typeface="Courier New"/>
              <a:sym typeface="Courier New"/>
            </a:endParaRPr>
          </a:p>
          <a:p>
            <a:pPr indent="-355600" lvl="0" marL="457200" rtl="0" algn="l">
              <a:lnSpc>
                <a:spcPct val="115000"/>
              </a:lnSpc>
              <a:spcBef>
                <a:spcPts val="1200"/>
              </a:spcBef>
              <a:spcAft>
                <a:spcPts val="0"/>
              </a:spcAft>
              <a:buClr>
                <a:schemeClr val="dk1"/>
              </a:buClr>
              <a:buSzPts val="2000"/>
              <a:buChar char="●"/>
            </a:pPr>
            <a:r>
              <a:rPr b="1" lang="en-US" sz="2000">
                <a:latin typeface="Courier New"/>
                <a:ea typeface="Courier New"/>
                <a:cs typeface="Courier New"/>
                <a:sym typeface="Courier New"/>
              </a:rPr>
              <a:t>Peaks in Referrals</a:t>
            </a:r>
            <a:r>
              <a:rPr lang="en-US" sz="2000">
                <a:latin typeface="Courier New"/>
                <a:ea typeface="Courier New"/>
                <a:cs typeface="Courier New"/>
                <a:sym typeface="Courier New"/>
              </a:rPr>
              <a:t>: We saw some significant spikes, particularly from a domain with the name 'null' at 6:00 p.m. on March 25, 2024, and another high from a domain named '1337' at 8:00 p.m. These spikes suggest that we might be dealing with scraping attacks or other suspicious referral patterns.</a:t>
            </a:r>
            <a:endParaRPr sz="20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2000">
                <a:latin typeface="Courier New"/>
                <a:ea typeface="Courier New"/>
                <a:cs typeface="Courier New"/>
                <a:sym typeface="Courier New"/>
              </a:rPr>
              <a:t>Understanding which domains are referring traffic to our site helps us pinpoint unusual or potentially malicious sources. By keeping an eye on these, we can detect and address any security threats more effectively.</a:t>
            </a:r>
            <a:endParaRPr sz="2000">
              <a:latin typeface="Courier New"/>
              <a:ea typeface="Courier New"/>
              <a:cs typeface="Courier New"/>
              <a:sym typeface="Courier New"/>
            </a:endParaRPr>
          </a:p>
          <a:p>
            <a:pPr indent="0" lvl="0" marL="0" rtl="0" algn="l">
              <a:spcBef>
                <a:spcPts val="120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g2ef879a0cbb_2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67" name="Google Shape;1667;g2ef879a0cbb_2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2000">
                <a:latin typeface="Courier New"/>
                <a:ea typeface="Courier New"/>
                <a:cs typeface="Courier New"/>
                <a:sym typeface="Courier New"/>
              </a:rPr>
              <a:t>Alright, let’s dive into the details of our HTTP Response Codes, International Activity, and HTTP POST Activity reports.</a:t>
            </a:r>
            <a:endParaRPr sz="20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b="1" lang="en-US" sz="2000">
                <a:latin typeface="Courier New"/>
                <a:ea typeface="Courier New"/>
                <a:cs typeface="Courier New"/>
                <a:sym typeface="Courier New"/>
              </a:rPr>
              <a:t>HTTP Response Codes Report:</a:t>
            </a:r>
            <a:endParaRPr b="1" sz="20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2000">
                <a:latin typeface="Courier New"/>
                <a:ea typeface="Courier New"/>
                <a:cs typeface="Courier New"/>
                <a:sym typeface="Courier New"/>
              </a:rPr>
              <a:t>We observed some notable shifts in HTTP response codes:</a:t>
            </a:r>
            <a:endParaRPr sz="2000">
              <a:latin typeface="Courier New"/>
              <a:ea typeface="Courier New"/>
              <a:cs typeface="Courier New"/>
              <a:sym typeface="Courier New"/>
            </a:endParaRPr>
          </a:p>
          <a:p>
            <a:pPr indent="-355600" lvl="0" marL="457200" rtl="0" algn="l">
              <a:lnSpc>
                <a:spcPct val="115000"/>
              </a:lnSpc>
              <a:spcBef>
                <a:spcPts val="1200"/>
              </a:spcBef>
              <a:spcAft>
                <a:spcPts val="0"/>
              </a:spcAft>
              <a:buClr>
                <a:schemeClr val="dk1"/>
              </a:buClr>
              <a:buSzPts val="2000"/>
              <a:buChar char="●"/>
            </a:pPr>
            <a:r>
              <a:rPr b="1" lang="en-US" sz="2000">
                <a:latin typeface="Courier New"/>
                <a:ea typeface="Courier New"/>
                <a:cs typeface="Courier New"/>
                <a:sym typeface="Courier New"/>
              </a:rPr>
              <a:t>200 Response Code</a:t>
            </a:r>
            <a:r>
              <a:rPr lang="en-US" sz="2000">
                <a:latin typeface="Courier New"/>
                <a:ea typeface="Courier New"/>
                <a:cs typeface="Courier New"/>
                <a:sym typeface="Courier New"/>
              </a:rPr>
              <a:t>: We saw an unusually high peak at 1,415. This indicates that our server was successfully handling a lot of requests.</a:t>
            </a:r>
            <a:endParaRPr sz="2000">
              <a:latin typeface="Courier New"/>
              <a:ea typeface="Courier New"/>
              <a:cs typeface="Courier New"/>
              <a:sym typeface="Courier New"/>
            </a:endParaRPr>
          </a:p>
          <a:p>
            <a:pPr indent="-355600" lvl="0" marL="457200" rtl="0" algn="l">
              <a:lnSpc>
                <a:spcPct val="115000"/>
              </a:lnSpc>
              <a:spcBef>
                <a:spcPts val="0"/>
              </a:spcBef>
              <a:spcAft>
                <a:spcPts val="0"/>
              </a:spcAft>
              <a:buClr>
                <a:schemeClr val="dk1"/>
              </a:buClr>
              <a:buSzPts val="2000"/>
              <a:buChar char="●"/>
            </a:pPr>
            <a:r>
              <a:rPr b="1" lang="en-US" sz="2000">
                <a:latin typeface="Courier New"/>
                <a:ea typeface="Courier New"/>
                <a:cs typeface="Courier New"/>
                <a:sym typeface="Courier New"/>
              </a:rPr>
              <a:t>404 Response Code</a:t>
            </a:r>
            <a:r>
              <a:rPr lang="en-US" sz="2000">
                <a:latin typeface="Courier New"/>
                <a:ea typeface="Courier New"/>
                <a:cs typeface="Courier New"/>
                <a:sym typeface="Courier New"/>
              </a:rPr>
              <a:t>: There was an increase with a peak of 624. This suggests that users are encountering broken links or trying to access resources that don’t exist.</a:t>
            </a:r>
            <a:endParaRPr sz="20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2000">
                <a:latin typeface="Courier New"/>
                <a:ea typeface="Courier New"/>
                <a:cs typeface="Courier New"/>
                <a:sym typeface="Courier New"/>
              </a:rPr>
              <a:t>These changes in response codes might point to potential issues like server misconfigurations, broken links, or even malicious attacks that need our attention.</a:t>
            </a:r>
            <a:endParaRPr sz="20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b="1" lang="en-US" sz="2000">
                <a:latin typeface="Courier New"/>
                <a:ea typeface="Courier New"/>
                <a:cs typeface="Courier New"/>
                <a:sym typeface="Courier New"/>
              </a:rPr>
              <a:t>International Activity:</a:t>
            </a:r>
            <a:endParaRPr b="1" sz="20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2000">
                <a:latin typeface="Courier New"/>
                <a:ea typeface="Courier New"/>
                <a:cs typeface="Courier New"/>
                <a:sym typeface="Courier New"/>
              </a:rPr>
              <a:t>Our monitoring also flagged a significant surge in traffic from Kiev, Ukraine:</a:t>
            </a:r>
            <a:endParaRPr sz="2000">
              <a:latin typeface="Courier New"/>
              <a:ea typeface="Courier New"/>
              <a:cs typeface="Courier New"/>
              <a:sym typeface="Courier New"/>
            </a:endParaRPr>
          </a:p>
          <a:p>
            <a:pPr indent="-355600" lvl="0" marL="457200" rtl="0" algn="l">
              <a:lnSpc>
                <a:spcPct val="115000"/>
              </a:lnSpc>
              <a:spcBef>
                <a:spcPts val="1200"/>
              </a:spcBef>
              <a:spcAft>
                <a:spcPts val="0"/>
              </a:spcAft>
              <a:buClr>
                <a:schemeClr val="dk1"/>
              </a:buClr>
              <a:buSzPts val="2000"/>
              <a:buChar char="●"/>
            </a:pPr>
            <a:r>
              <a:rPr b="1" lang="en-US" sz="2000">
                <a:latin typeface="Courier New"/>
                <a:ea typeface="Courier New"/>
                <a:cs typeface="Courier New"/>
                <a:sym typeface="Courier New"/>
              </a:rPr>
              <a:t>Peak Traffic</a:t>
            </a:r>
            <a:r>
              <a:rPr lang="en-US" sz="2000">
                <a:latin typeface="Courier New"/>
                <a:ea typeface="Courier New"/>
                <a:cs typeface="Courier New"/>
                <a:sym typeface="Courier New"/>
              </a:rPr>
              <a:t>: Between 7:30 and 8:30 p.m. on March 25, 2020, we saw 877 hits from Kiev.</a:t>
            </a:r>
            <a:endParaRPr sz="20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2000">
                <a:latin typeface="Courier New"/>
                <a:ea typeface="Courier New"/>
                <a:cs typeface="Courier New"/>
                <a:sym typeface="Courier New"/>
              </a:rPr>
              <a:t>Such a sudden influx of international traffic could be a sign of targeted attacks or other security threats. It’s something that definitely calls for closer monitoring and investigation to ensure there are no underlying issues.</a:t>
            </a:r>
            <a:endParaRPr sz="20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b="1" lang="en-US" sz="2000">
                <a:latin typeface="Courier New"/>
                <a:ea typeface="Courier New"/>
                <a:cs typeface="Courier New"/>
                <a:sym typeface="Courier New"/>
              </a:rPr>
              <a:t>HTTP POST Activity:</a:t>
            </a:r>
            <a:endParaRPr b="1" sz="20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2000">
                <a:latin typeface="Courier New"/>
                <a:ea typeface="Courier New"/>
                <a:cs typeface="Courier New"/>
                <a:sym typeface="Courier New"/>
              </a:rPr>
              <a:t>Finally, we noticed a high volume of HTTP POST requests:</a:t>
            </a:r>
            <a:endParaRPr sz="2000">
              <a:latin typeface="Courier New"/>
              <a:ea typeface="Courier New"/>
              <a:cs typeface="Courier New"/>
              <a:sym typeface="Courier New"/>
            </a:endParaRPr>
          </a:p>
          <a:p>
            <a:pPr indent="-355600" lvl="0" marL="457200" rtl="0" algn="l">
              <a:lnSpc>
                <a:spcPct val="115000"/>
              </a:lnSpc>
              <a:spcBef>
                <a:spcPts val="1200"/>
              </a:spcBef>
              <a:spcAft>
                <a:spcPts val="0"/>
              </a:spcAft>
              <a:buClr>
                <a:schemeClr val="dk1"/>
              </a:buClr>
              <a:buSzPts val="2000"/>
              <a:buChar char="●"/>
            </a:pPr>
            <a:r>
              <a:rPr b="1" lang="en-US" sz="2000">
                <a:latin typeface="Courier New"/>
                <a:ea typeface="Courier New"/>
                <a:cs typeface="Courier New"/>
                <a:sym typeface="Courier New"/>
              </a:rPr>
              <a:t>High Volume</a:t>
            </a:r>
            <a:r>
              <a:rPr lang="en-US" sz="2000">
                <a:latin typeface="Courier New"/>
                <a:ea typeface="Courier New"/>
                <a:cs typeface="Courier New"/>
                <a:sym typeface="Courier New"/>
              </a:rPr>
              <a:t>: At 8:00 p.m. on March 25, 2020, there were 1,296 POST requests.</a:t>
            </a:r>
            <a:endParaRPr sz="20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2000">
                <a:latin typeface="Courier New"/>
                <a:ea typeface="Courier New"/>
                <a:cs typeface="Courier New"/>
                <a:sym typeface="Courier New"/>
              </a:rPr>
              <a:t>This high volume of POST requests might suggest suspicious activity or attempts to probe for vulnerabilities. It’s crucial to analyze this further to identify any potential security risks.</a:t>
            </a:r>
            <a:endParaRPr sz="20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2000">
                <a:latin typeface="Courier New"/>
                <a:ea typeface="Courier New"/>
                <a:cs typeface="Courier New"/>
                <a:sym typeface="Courier New"/>
              </a:rPr>
              <a:t>In summary, these reports provide us with valuable insights into our server's performance and security posture. They help us stay ahead of potential issues and ensure that we’re always prepared to respond to any anomalies. Thanks for your attention, and let's continue to keep our web environment secure and efficient!”</a:t>
            </a:r>
            <a:endParaRPr sz="2000">
              <a:latin typeface="Courier New"/>
              <a:ea typeface="Courier New"/>
              <a:cs typeface="Courier New"/>
              <a:sym typeface="Courier New"/>
            </a:endParaRPr>
          </a:p>
          <a:p>
            <a:pPr indent="0" lvl="0" marL="0" rtl="0" algn="l">
              <a:spcBef>
                <a:spcPts val="120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g2ef879a0cbb_6_2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g2ef879a0cbb_6_2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ede77d5ba8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ede77d5ba8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2300">
                <a:latin typeface="Courier New"/>
                <a:ea typeface="Courier New"/>
                <a:cs typeface="Courier New"/>
                <a:sym typeface="Courier New"/>
              </a:rPr>
              <a:t>Let’s break down our findings from the analysis of our web server logs.</a:t>
            </a:r>
            <a:endParaRPr sz="23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b="1" lang="en-US" sz="2300">
                <a:latin typeface="Courier New"/>
                <a:ea typeface="Courier New"/>
                <a:cs typeface="Courier New"/>
                <a:sym typeface="Courier New"/>
              </a:rPr>
              <a:t>HTTP Methods:</a:t>
            </a:r>
            <a:endParaRPr b="1" sz="23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2300">
                <a:latin typeface="Courier New"/>
                <a:ea typeface="Courier New"/>
                <a:cs typeface="Courier New"/>
                <a:sym typeface="Courier New"/>
              </a:rPr>
              <a:t>We noticed a high volume of POST requests, peaking at 1,296. This could be a sign of suspicious activity, potentially indicating attempts to exploit vulnerabilities in our forms or APIs.</a:t>
            </a:r>
            <a:endParaRPr sz="23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b="1" lang="en-US" sz="2300">
                <a:latin typeface="Courier New"/>
                <a:ea typeface="Courier New"/>
                <a:cs typeface="Courier New"/>
                <a:sym typeface="Courier New"/>
              </a:rPr>
              <a:t>Referrer Domains:</a:t>
            </a:r>
            <a:endParaRPr b="1" sz="23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2300">
                <a:latin typeface="Courier New"/>
                <a:ea typeface="Courier New"/>
                <a:cs typeface="Courier New"/>
                <a:sym typeface="Courier New"/>
              </a:rPr>
              <a:t>There were peaks in traffic from referrers with 'null' and a domain with 1337 at 8:00 p.m. on March 25, 2020. This unusual pattern hints at possible scraping activities, where automated bots might be harvesting data from our site.</a:t>
            </a:r>
            <a:endParaRPr sz="23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b="1" lang="en-US" sz="2300">
                <a:latin typeface="Courier New"/>
                <a:ea typeface="Courier New"/>
                <a:cs typeface="Courier New"/>
                <a:sym typeface="Courier New"/>
              </a:rPr>
              <a:t>HTTP Response Codes:</a:t>
            </a:r>
            <a:endParaRPr b="1" sz="23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2300">
                <a:latin typeface="Courier New"/>
                <a:ea typeface="Courier New"/>
                <a:cs typeface="Courier New"/>
                <a:sym typeface="Courier New"/>
              </a:rPr>
              <a:t>Our response codes report showed:</a:t>
            </a:r>
            <a:endParaRPr sz="2300">
              <a:latin typeface="Courier New"/>
              <a:ea typeface="Courier New"/>
              <a:cs typeface="Courier New"/>
              <a:sym typeface="Courier New"/>
            </a:endParaRPr>
          </a:p>
          <a:p>
            <a:pPr indent="-374650" lvl="0" marL="457200" rtl="0" algn="l">
              <a:lnSpc>
                <a:spcPct val="115000"/>
              </a:lnSpc>
              <a:spcBef>
                <a:spcPts val="1200"/>
              </a:spcBef>
              <a:spcAft>
                <a:spcPts val="0"/>
              </a:spcAft>
              <a:buClr>
                <a:schemeClr val="dk1"/>
              </a:buClr>
              <a:buSzPts val="2300"/>
              <a:buFont typeface="Courier New"/>
              <a:buChar char="●"/>
            </a:pPr>
            <a:r>
              <a:rPr lang="en-US" sz="2300">
                <a:latin typeface="Courier New"/>
                <a:ea typeface="Courier New"/>
                <a:cs typeface="Courier New"/>
                <a:sym typeface="Courier New"/>
              </a:rPr>
              <a:t>A peak in 200 codes at 1,415, which means our server successfully handled many requests.</a:t>
            </a:r>
            <a:endParaRPr sz="2300">
              <a:latin typeface="Courier New"/>
              <a:ea typeface="Courier New"/>
              <a:cs typeface="Courier New"/>
              <a:sym typeface="Courier New"/>
            </a:endParaRPr>
          </a:p>
          <a:p>
            <a:pPr indent="-374650" lvl="0" marL="457200" rtl="0" algn="l">
              <a:lnSpc>
                <a:spcPct val="115000"/>
              </a:lnSpc>
              <a:spcBef>
                <a:spcPts val="0"/>
              </a:spcBef>
              <a:spcAft>
                <a:spcPts val="0"/>
              </a:spcAft>
              <a:buClr>
                <a:schemeClr val="dk1"/>
              </a:buClr>
              <a:buSzPts val="2300"/>
              <a:buFont typeface="Courier New"/>
              <a:buChar char="●"/>
            </a:pPr>
            <a:r>
              <a:rPr lang="en-US" sz="2300">
                <a:latin typeface="Courier New"/>
                <a:ea typeface="Courier New"/>
                <a:cs typeface="Courier New"/>
                <a:sym typeface="Courier New"/>
              </a:rPr>
              <a:t>An increase in 404 codes, reaching 624. This suggests users are encountering broken links or attempting to access non-existent resources.</a:t>
            </a:r>
            <a:endParaRPr sz="23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b="1" lang="en-US" sz="2300">
                <a:latin typeface="Courier New"/>
                <a:ea typeface="Courier New"/>
                <a:cs typeface="Courier New"/>
                <a:sym typeface="Courier New"/>
              </a:rPr>
              <a:t>International Activity:</a:t>
            </a:r>
            <a:endParaRPr b="1" sz="23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2300">
                <a:latin typeface="Courier New"/>
                <a:ea typeface="Courier New"/>
                <a:cs typeface="Courier New"/>
                <a:sym typeface="Courier New"/>
              </a:rPr>
              <a:t>We saw a significant surge in traffic from Kiev, Ukraine, with 937 hits between 7:30 and 8:30 p.m. on March 25, 2020. This spike might be indicative of targeted attacks or unusual interest from that region. However, the alert threshold was set appropriately.</a:t>
            </a:r>
            <a:endParaRPr sz="23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b="1" lang="en-US" sz="2300">
                <a:latin typeface="Courier New"/>
                <a:ea typeface="Courier New"/>
                <a:cs typeface="Courier New"/>
                <a:sym typeface="Courier New"/>
              </a:rPr>
              <a:t>HTTP POST Activity:</a:t>
            </a:r>
            <a:endParaRPr b="1" sz="23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2300">
                <a:latin typeface="Courier New"/>
                <a:ea typeface="Courier New"/>
                <a:cs typeface="Courier New"/>
                <a:sym typeface="Courier New"/>
              </a:rPr>
              <a:t>The high volume of POST requests, especially the peak of 1,296 at 8:00 p.m., also requires attention. This level of activity is consistent with our threshold settings but merits further investigation for potential abuse.</a:t>
            </a:r>
            <a:endParaRPr sz="23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b="1" lang="en-US" sz="2300">
                <a:latin typeface="Courier New"/>
                <a:ea typeface="Courier New"/>
                <a:cs typeface="Courier New"/>
                <a:sym typeface="Courier New"/>
              </a:rPr>
              <a:t>Dashboard Insights:</a:t>
            </a:r>
            <a:endParaRPr b="1" sz="2300">
              <a:latin typeface="Courier New"/>
              <a:ea typeface="Courier New"/>
              <a:cs typeface="Courier New"/>
              <a:sym typeface="Courier New"/>
            </a:endParaRPr>
          </a:p>
          <a:p>
            <a:pPr indent="-374650" lvl="0" marL="457200" rtl="0" algn="l">
              <a:lnSpc>
                <a:spcPct val="115000"/>
              </a:lnSpc>
              <a:spcBef>
                <a:spcPts val="1200"/>
              </a:spcBef>
              <a:spcAft>
                <a:spcPts val="0"/>
              </a:spcAft>
              <a:buClr>
                <a:schemeClr val="dk1"/>
              </a:buClr>
              <a:buSzPts val="2300"/>
              <a:buChar char="●"/>
            </a:pPr>
            <a:r>
              <a:rPr b="1" lang="en-US" sz="2300">
                <a:latin typeface="Courier New"/>
                <a:ea typeface="Courier New"/>
                <a:cs typeface="Courier New"/>
                <a:sym typeface="Courier New"/>
              </a:rPr>
              <a:t>HTTP Methods:</a:t>
            </a:r>
            <a:r>
              <a:rPr lang="en-US" sz="2300">
                <a:latin typeface="Courier New"/>
                <a:ea typeface="Courier New"/>
                <a:cs typeface="Courier New"/>
                <a:sym typeface="Courier New"/>
              </a:rPr>
              <a:t> We observed peaks in GET requests between 5 and 7 p.m., and POST requests between 7 and 9 p.m., with POST reaching 1,296.</a:t>
            </a:r>
            <a:endParaRPr sz="2300">
              <a:latin typeface="Courier New"/>
              <a:ea typeface="Courier New"/>
              <a:cs typeface="Courier New"/>
              <a:sym typeface="Courier New"/>
            </a:endParaRPr>
          </a:p>
          <a:p>
            <a:pPr indent="-374650" lvl="0" marL="457200" rtl="0" algn="l">
              <a:lnSpc>
                <a:spcPct val="115000"/>
              </a:lnSpc>
              <a:spcBef>
                <a:spcPts val="0"/>
              </a:spcBef>
              <a:spcAft>
                <a:spcPts val="0"/>
              </a:spcAft>
              <a:buClr>
                <a:schemeClr val="dk1"/>
              </a:buClr>
              <a:buSzPts val="2300"/>
              <a:buChar char="●"/>
            </a:pPr>
            <a:r>
              <a:rPr b="1" lang="en-US" sz="2300">
                <a:latin typeface="Courier New"/>
                <a:ea typeface="Courier New"/>
                <a:cs typeface="Courier New"/>
                <a:sym typeface="Courier New"/>
              </a:rPr>
              <a:t>Cluster Map:</a:t>
            </a:r>
            <a:r>
              <a:rPr lang="en-US" sz="2300">
                <a:latin typeface="Courier New"/>
                <a:ea typeface="Courier New"/>
                <a:cs typeface="Courier New"/>
                <a:sym typeface="Courier New"/>
              </a:rPr>
              <a:t> High activity was recorded from Kiev, with 438 hits.</a:t>
            </a:r>
            <a:endParaRPr sz="2300">
              <a:latin typeface="Courier New"/>
              <a:ea typeface="Courier New"/>
              <a:cs typeface="Courier New"/>
              <a:sym typeface="Courier New"/>
            </a:endParaRPr>
          </a:p>
          <a:p>
            <a:pPr indent="-374650" lvl="0" marL="457200" rtl="0" algn="l">
              <a:lnSpc>
                <a:spcPct val="115000"/>
              </a:lnSpc>
              <a:spcBef>
                <a:spcPts val="0"/>
              </a:spcBef>
              <a:spcAft>
                <a:spcPts val="0"/>
              </a:spcAft>
              <a:buClr>
                <a:schemeClr val="dk1"/>
              </a:buClr>
              <a:buSzPts val="2300"/>
              <a:buChar char="●"/>
            </a:pPr>
            <a:r>
              <a:rPr b="1" lang="en-US" sz="2300">
                <a:latin typeface="Courier New"/>
                <a:ea typeface="Courier New"/>
                <a:cs typeface="Courier New"/>
                <a:sym typeface="Courier New"/>
              </a:rPr>
              <a:t>URI Data:</a:t>
            </a:r>
            <a:r>
              <a:rPr lang="en-US" sz="2300">
                <a:latin typeface="Courier New"/>
                <a:ea typeface="Courier New"/>
                <a:cs typeface="Courier New"/>
                <a:sym typeface="Courier New"/>
              </a:rPr>
              <a:t> The /VSI_Account_logon.php endpoint saw frequent hits, suggesting possible brute-force attack attempts.</a:t>
            </a:r>
            <a:endParaRPr sz="23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2300">
                <a:latin typeface="Courier New"/>
                <a:ea typeface="Courier New"/>
                <a:cs typeface="Courier New"/>
                <a:sym typeface="Courier New"/>
              </a:rPr>
              <a:t>In summary, our analysis highlights several areas that need closer examination, from potential scraping and brute-force attacks to unusual spikes in international traffic. These insights help us fine-tune our security measures and maintain a robust defense against emerging threats.</a:t>
            </a:r>
            <a:endParaRPr sz="2300">
              <a:latin typeface="Courier New"/>
              <a:ea typeface="Courier New"/>
              <a:cs typeface="Courier New"/>
              <a:sym typeface="Courier New"/>
            </a:endParaRPr>
          </a:p>
          <a:p>
            <a:pPr indent="0" lvl="0" marL="0" rtl="0" algn="l">
              <a:spcBef>
                <a:spcPts val="120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2000">
                <a:latin typeface="Courier New"/>
                <a:ea typeface="Courier New"/>
                <a:cs typeface="Courier New"/>
                <a:sym typeface="Courier New"/>
              </a:rPr>
              <a:t>“Let’s take a look at our findings regarding the Apache web server's HTTP methods, referrer domains, and response codes:</a:t>
            </a:r>
            <a:endParaRPr sz="20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b="1" lang="en-US" sz="2000">
                <a:latin typeface="Courier New"/>
                <a:ea typeface="Courier New"/>
                <a:cs typeface="Courier New"/>
                <a:sym typeface="Courier New"/>
              </a:rPr>
              <a:t>HTTP Methods Analysis:</a:t>
            </a:r>
            <a:r>
              <a:rPr lang="en-US" sz="2000">
                <a:latin typeface="Courier New"/>
                <a:ea typeface="Courier New"/>
                <a:cs typeface="Courier New"/>
                <a:sym typeface="Courier New"/>
              </a:rPr>
              <a:t> We observed a significant spike in POST requests, with a total of 1,296 recorded. This high volume could be a sign of attempts to exploit vulnerabilities or conduct stress tests on our web forms. It's crucial to investigate these activities further to ensure our systems are secure.</a:t>
            </a:r>
            <a:endParaRPr sz="20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b="1" lang="en-US" sz="2000">
                <a:latin typeface="Courier New"/>
                <a:ea typeface="Courier New"/>
                <a:cs typeface="Courier New"/>
                <a:sym typeface="Courier New"/>
              </a:rPr>
              <a:t>Referrer Domains:</a:t>
            </a:r>
            <a:r>
              <a:rPr lang="en-US" sz="2000">
                <a:latin typeface="Courier New"/>
                <a:ea typeface="Courier New"/>
                <a:cs typeface="Courier New"/>
                <a:sym typeface="Courier New"/>
              </a:rPr>
              <a:t> We identified some unusual patterns in referrer domains. Specifically, there was a notable peak in traffic from domains labeled as ‘null’ and a significant spike of 1,337 hits at 8:00 p.m. on March 25, 2020. These patterns may indicate potential scraping activities or other unusual referral sources that could be worth a closer look.</a:t>
            </a:r>
            <a:endParaRPr sz="20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b="1" lang="en-US" sz="2000">
                <a:latin typeface="Courier New"/>
                <a:ea typeface="Courier New"/>
                <a:cs typeface="Courier New"/>
                <a:sym typeface="Courier New"/>
              </a:rPr>
              <a:t>HTTP Response Codes Report:</a:t>
            </a:r>
            <a:r>
              <a:rPr lang="en-US" sz="2000">
                <a:latin typeface="Courier New"/>
                <a:ea typeface="Courier New"/>
                <a:cs typeface="Courier New"/>
                <a:sym typeface="Courier New"/>
              </a:rPr>
              <a:t> We noted several anomalies in the HTTP response codes:</a:t>
            </a:r>
            <a:endParaRPr sz="2000">
              <a:latin typeface="Courier New"/>
              <a:ea typeface="Courier New"/>
              <a:cs typeface="Courier New"/>
              <a:sym typeface="Courier New"/>
            </a:endParaRPr>
          </a:p>
          <a:p>
            <a:pPr indent="-355600" lvl="0" marL="457200" rtl="0" algn="l">
              <a:lnSpc>
                <a:spcPct val="115000"/>
              </a:lnSpc>
              <a:spcBef>
                <a:spcPts val="1200"/>
              </a:spcBef>
              <a:spcAft>
                <a:spcPts val="0"/>
              </a:spcAft>
              <a:buClr>
                <a:schemeClr val="dk1"/>
              </a:buClr>
              <a:buSzPts val="2000"/>
              <a:buChar char="●"/>
            </a:pPr>
            <a:r>
              <a:rPr b="1" lang="en-US" sz="2000">
                <a:latin typeface="Courier New"/>
                <a:ea typeface="Courier New"/>
                <a:cs typeface="Courier New"/>
                <a:sym typeface="Courier New"/>
              </a:rPr>
              <a:t>200 Response Codes:</a:t>
            </a:r>
            <a:r>
              <a:rPr lang="en-US" sz="2000">
                <a:latin typeface="Courier New"/>
                <a:ea typeface="Courier New"/>
                <a:cs typeface="Courier New"/>
                <a:sym typeface="Courier New"/>
              </a:rPr>
              <a:t> We saw a peak of 1,415, indicating a high number of successfully processed requests.</a:t>
            </a:r>
            <a:endParaRPr sz="2000">
              <a:latin typeface="Courier New"/>
              <a:ea typeface="Courier New"/>
              <a:cs typeface="Courier New"/>
              <a:sym typeface="Courier New"/>
            </a:endParaRPr>
          </a:p>
          <a:p>
            <a:pPr indent="-355600" lvl="0" marL="457200" rtl="0" algn="l">
              <a:lnSpc>
                <a:spcPct val="115000"/>
              </a:lnSpc>
              <a:spcBef>
                <a:spcPts val="0"/>
              </a:spcBef>
              <a:spcAft>
                <a:spcPts val="0"/>
              </a:spcAft>
              <a:buClr>
                <a:schemeClr val="dk1"/>
              </a:buClr>
              <a:buSzPts val="2000"/>
              <a:buChar char="●"/>
            </a:pPr>
            <a:r>
              <a:rPr b="1" lang="en-US" sz="2000">
                <a:latin typeface="Courier New"/>
                <a:ea typeface="Courier New"/>
                <a:cs typeface="Courier New"/>
                <a:sym typeface="Courier New"/>
              </a:rPr>
              <a:t>404 Response Codes:</a:t>
            </a:r>
            <a:r>
              <a:rPr lang="en-US" sz="2000">
                <a:latin typeface="Courier New"/>
                <a:ea typeface="Courier New"/>
                <a:cs typeface="Courier New"/>
                <a:sym typeface="Courier New"/>
              </a:rPr>
              <a:t> There was an increase with a peak of 624, suggesting that users were encountering broken links or pages that don't exist.</a:t>
            </a:r>
            <a:endParaRPr sz="20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2000">
                <a:latin typeface="Courier New"/>
                <a:ea typeface="Courier New"/>
                <a:cs typeface="Courier New"/>
                <a:sym typeface="Courier New"/>
              </a:rPr>
              <a:t>These findings highlight important areas for investigation, helping us to better understand and address potential security threats and operational issues.”</a:t>
            </a:r>
            <a:endParaRPr sz="2000">
              <a:latin typeface="Courier New"/>
              <a:ea typeface="Courier New"/>
              <a:cs typeface="Courier New"/>
              <a:sym typeface="Courier New"/>
            </a:endParaRPr>
          </a:p>
          <a:p>
            <a:pPr indent="0" lvl="0" marL="0" rtl="0" algn="l">
              <a:spcBef>
                <a:spcPts val="120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2ef879a0cbb_8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2ef879a0cbb_8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800">
                <a:latin typeface="Courier New"/>
                <a:ea typeface="Courier New"/>
                <a:cs typeface="Courier New"/>
                <a:sym typeface="Courier New"/>
              </a:rPr>
              <a:t>Now, let’s dive into the summary of our findings from the dashboards while analyzing the attack logs:</a:t>
            </a:r>
            <a:endParaRPr sz="1800">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1800">
                <a:latin typeface="Courier New"/>
                <a:ea typeface="Courier New"/>
                <a:cs typeface="Courier New"/>
                <a:sym typeface="Courier New"/>
              </a:rPr>
              <a:t>International Activity:</a:t>
            </a:r>
            <a:br>
              <a:rPr b="1" lang="en-US" sz="1800">
                <a:latin typeface="Courier New"/>
                <a:ea typeface="Courier New"/>
                <a:cs typeface="Courier New"/>
                <a:sym typeface="Courier New"/>
              </a:rPr>
            </a:br>
            <a:r>
              <a:rPr lang="en-US" sz="1800">
                <a:latin typeface="Courier New"/>
                <a:ea typeface="Courier New"/>
                <a:cs typeface="Courier New"/>
                <a:sym typeface="Courier New"/>
              </a:rPr>
              <a:t>We noticed a suspicious spike in traffic from Kiev, Ukraine, with a notable 877 hits between 7:30 and 8:30 p.m. on March 25, 2020. This kind of surge in international traffic could be a red flag, potentially indicating targeted attacks or other security threats.</a:t>
            </a:r>
            <a:endParaRPr sz="1800">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1800">
                <a:latin typeface="Courier New"/>
                <a:ea typeface="Courier New"/>
                <a:cs typeface="Courier New"/>
                <a:sym typeface="Courier New"/>
              </a:rPr>
              <a:t>HTTP POST Activity:</a:t>
            </a:r>
            <a:br>
              <a:rPr b="1" lang="en-US" sz="1800">
                <a:latin typeface="Courier New"/>
                <a:ea typeface="Courier New"/>
                <a:cs typeface="Courier New"/>
                <a:sym typeface="Courier New"/>
              </a:rPr>
            </a:br>
            <a:r>
              <a:rPr lang="en-US" sz="1800">
                <a:latin typeface="Courier New"/>
                <a:ea typeface="Courier New"/>
                <a:cs typeface="Courier New"/>
                <a:sym typeface="Courier New"/>
              </a:rPr>
              <a:t>We observed a significant peak of 1,296 POST requests at 8:00 p.m. This unusually high volume might suggest suspicious activity, such as attempts to exploit vulnerabilities in our web forms.</a:t>
            </a:r>
            <a:endParaRPr sz="1800">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1800">
                <a:latin typeface="Courier New"/>
                <a:ea typeface="Courier New"/>
                <a:cs typeface="Courier New"/>
                <a:sym typeface="Courier New"/>
              </a:rPr>
              <a:t>Dashboard Insights:</a:t>
            </a:r>
            <a:endParaRPr b="1" sz="1800">
              <a:latin typeface="Courier New"/>
              <a:ea typeface="Courier New"/>
              <a:cs typeface="Courier New"/>
              <a:sym typeface="Courier New"/>
            </a:endParaRPr>
          </a:p>
          <a:p>
            <a:pPr indent="-342900" lvl="0" marL="457200" rtl="0" algn="l">
              <a:lnSpc>
                <a:spcPct val="115000"/>
              </a:lnSpc>
              <a:spcBef>
                <a:spcPts val="1200"/>
              </a:spcBef>
              <a:spcAft>
                <a:spcPts val="0"/>
              </a:spcAft>
              <a:buClr>
                <a:schemeClr val="dk1"/>
              </a:buClr>
              <a:buSzPts val="1800"/>
              <a:buChar char="●"/>
            </a:pPr>
            <a:r>
              <a:rPr b="1" lang="en-US" sz="1800">
                <a:latin typeface="Courier New"/>
                <a:ea typeface="Courier New"/>
                <a:cs typeface="Courier New"/>
                <a:sym typeface="Courier New"/>
              </a:rPr>
              <a:t>HTTP Methods:</a:t>
            </a:r>
            <a:r>
              <a:rPr lang="en-US" sz="1800">
                <a:latin typeface="Courier New"/>
                <a:ea typeface="Courier New"/>
                <a:cs typeface="Courier New"/>
                <a:sym typeface="Courier New"/>
              </a:rPr>
              <a:t> Peaks in GET requests were observed between 5 and 7 p.m., while POST requests surged between 7 and 9 p.m.</a:t>
            </a:r>
            <a:endParaRPr sz="1800">
              <a:latin typeface="Courier New"/>
              <a:ea typeface="Courier New"/>
              <a:cs typeface="Courier New"/>
              <a:sym typeface="Courier New"/>
            </a:endParaRPr>
          </a:p>
          <a:p>
            <a:pPr indent="-342900" lvl="0" marL="457200" rtl="0" algn="l">
              <a:lnSpc>
                <a:spcPct val="115000"/>
              </a:lnSpc>
              <a:spcBef>
                <a:spcPts val="0"/>
              </a:spcBef>
              <a:spcAft>
                <a:spcPts val="0"/>
              </a:spcAft>
              <a:buClr>
                <a:schemeClr val="dk1"/>
              </a:buClr>
              <a:buSzPts val="1800"/>
              <a:buChar char="●"/>
            </a:pPr>
            <a:r>
              <a:rPr b="1" lang="en-US" sz="1800">
                <a:latin typeface="Courier New"/>
                <a:ea typeface="Courier New"/>
                <a:cs typeface="Courier New"/>
                <a:sym typeface="Courier New"/>
              </a:rPr>
              <a:t>Cluster Map:</a:t>
            </a:r>
            <a:r>
              <a:rPr lang="en-US" sz="1800">
                <a:latin typeface="Courier New"/>
                <a:ea typeface="Courier New"/>
                <a:cs typeface="Courier New"/>
                <a:sym typeface="Courier New"/>
              </a:rPr>
              <a:t> We saw high activity from Kiev, with a total of 438 hits.</a:t>
            </a:r>
            <a:endParaRPr sz="1800">
              <a:latin typeface="Courier New"/>
              <a:ea typeface="Courier New"/>
              <a:cs typeface="Courier New"/>
              <a:sym typeface="Courier New"/>
            </a:endParaRPr>
          </a:p>
          <a:p>
            <a:pPr indent="-342900" lvl="0" marL="457200" rtl="0" algn="l">
              <a:lnSpc>
                <a:spcPct val="115000"/>
              </a:lnSpc>
              <a:spcBef>
                <a:spcPts val="0"/>
              </a:spcBef>
              <a:spcAft>
                <a:spcPts val="0"/>
              </a:spcAft>
              <a:buClr>
                <a:schemeClr val="dk1"/>
              </a:buClr>
              <a:buSzPts val="1800"/>
              <a:buChar char="●"/>
            </a:pPr>
            <a:r>
              <a:rPr b="1" lang="en-US" sz="1800">
                <a:latin typeface="Courier New"/>
                <a:ea typeface="Courier New"/>
                <a:cs typeface="Courier New"/>
                <a:sym typeface="Courier New"/>
              </a:rPr>
              <a:t>URI Data:</a:t>
            </a:r>
            <a:r>
              <a:rPr lang="en-US" sz="1800">
                <a:latin typeface="Courier New"/>
                <a:ea typeface="Courier New"/>
                <a:cs typeface="Courier New"/>
                <a:sym typeface="Courier New"/>
              </a:rPr>
              <a:t> Frequent hits on the </a:t>
            </a:r>
            <a:r>
              <a:rPr lang="en-US" sz="1800">
                <a:solidFill>
                  <a:srgbClr val="188038"/>
                </a:solidFill>
                <a:latin typeface="Courier New"/>
                <a:ea typeface="Courier New"/>
                <a:cs typeface="Courier New"/>
                <a:sym typeface="Courier New"/>
              </a:rPr>
              <a:t>/VSI_Account_logon.php</a:t>
            </a:r>
            <a:r>
              <a:rPr lang="en-US" sz="1800">
                <a:latin typeface="Courier New"/>
                <a:ea typeface="Courier New"/>
                <a:cs typeface="Courier New"/>
                <a:sym typeface="Courier New"/>
              </a:rPr>
              <a:t> endpoint were noted, which could indicate potential brute-force attack attempts.</a:t>
            </a:r>
            <a:endParaRPr sz="1800">
              <a:latin typeface="Courier New"/>
              <a:ea typeface="Courier New"/>
              <a:cs typeface="Courier New"/>
              <a:sym typeface="Courier New"/>
            </a:endParaRPr>
          </a:p>
          <a:p>
            <a:pPr indent="0" lvl="0" marL="0" rtl="0" algn="l">
              <a:lnSpc>
                <a:spcPct val="115000"/>
              </a:lnSpc>
              <a:spcBef>
                <a:spcPts val="1200"/>
              </a:spcBef>
              <a:spcAft>
                <a:spcPts val="0"/>
              </a:spcAft>
              <a:buNone/>
            </a:pPr>
            <a:r>
              <a:rPr lang="en-US" sz="1800">
                <a:latin typeface="Courier New"/>
                <a:ea typeface="Courier New"/>
                <a:cs typeface="Courier New"/>
                <a:sym typeface="Courier New"/>
              </a:rPr>
              <a:t>This summary provides a snapshot of the unusual traffic patterns and potential security threats we identified. Each insight helps us understand and address possible security concerns effectively.”</a:t>
            </a:r>
            <a:endParaRPr sz="3100">
              <a:latin typeface="Courier New"/>
              <a:ea typeface="Courier New"/>
              <a:cs typeface="Courier New"/>
              <a:sym typeface="Courier New"/>
            </a:endParaRPr>
          </a:p>
          <a:p>
            <a:pPr indent="0" lvl="0" marL="0" rtl="0" algn="l">
              <a:spcBef>
                <a:spcPts val="120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2ef879a0cbb_6_17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2ef879a0cbb_6_1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2f00e1f0812_0_4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2f00e1f0812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g2f00e1f0812_0_4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18" name="Google Shape;1718;g2f00e1f0812_0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25" name="Google Shape;1725;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a:t>L</a:t>
            </a:r>
            <a:r>
              <a:rPr lang="en-US"/>
              <a:t>et's take a moment to appreciate the journey we've embarked upon today. </a:t>
            </a:r>
            <a:endParaRPr/>
          </a:p>
          <a:p>
            <a:pPr indent="0" lvl="0" marL="0" rtl="0" algn="l">
              <a:lnSpc>
                <a:spcPct val="115000"/>
              </a:lnSpc>
              <a:spcBef>
                <a:spcPts val="1200"/>
              </a:spcBef>
              <a:spcAft>
                <a:spcPts val="0"/>
              </a:spcAft>
              <a:buNone/>
            </a:pPr>
            <a:r>
              <a:rPr lang="en-US"/>
              <a:t>We've been navigating the intricate web of our Apache server's activity, dissecting logs, identifying patterns, and piecing together a comprehensive picture of our digital landscape. </a:t>
            </a:r>
            <a:endParaRPr/>
          </a:p>
          <a:p>
            <a:pPr indent="0" lvl="0" marL="0" rtl="0" algn="l">
              <a:lnSpc>
                <a:spcPct val="115000"/>
              </a:lnSpc>
              <a:spcBef>
                <a:spcPts val="1200"/>
              </a:spcBef>
              <a:spcAft>
                <a:spcPts val="0"/>
              </a:spcAft>
              <a:buClr>
                <a:schemeClr val="dk1"/>
              </a:buClr>
              <a:buSzPts val="1100"/>
              <a:buFont typeface="Arial"/>
              <a:buNone/>
            </a:pPr>
            <a:r>
              <a:rPr lang="en-US"/>
              <a:t>It's been a fascinating exploration, revealing how our server interacts with the vast internet ecosystem.</a:t>
            </a:r>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3077ada377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3077ada37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a:latin typeface="Courier New"/>
                <a:ea typeface="Courier New"/>
                <a:cs typeface="Courier New"/>
                <a:sym typeface="Courier New"/>
              </a:rPr>
              <a:t>Now, we dive into the Whois XML Website Categorization API for Splunk. This powerful tool seamlessly integrates with Splunk to enhance its capabilities by providing real-time domain categorization.</a:t>
            </a:r>
            <a:endParaRPr>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a:latin typeface="Courier New"/>
                <a:ea typeface="Courier New"/>
                <a:cs typeface="Courier New"/>
                <a:sym typeface="Courier New"/>
              </a:rPr>
              <a:t>Imagine having a supercharged Splunk that can not only analyze your logs but also automatically flag domains as 'Malware,' 'Phishing,' or other potentially harmful categories. This API transforms raw data into actionable insights, helping you detect and respond to threats more efficiently.</a:t>
            </a:r>
            <a:endParaRPr>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a:latin typeface="Courier New"/>
                <a:ea typeface="Courier New"/>
                <a:cs typeface="Courier New"/>
                <a:sym typeface="Courier New"/>
              </a:rPr>
              <a:t>With this integration, your security team can quickly identify suspicious activity, streamline their analysis, and improve overall security monitoring. It's like giving your Splunk an extra set of eyes to keep your network safe and sound.</a:t>
            </a:r>
            <a:endParaRPr>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a:latin typeface="Courier New"/>
                <a:ea typeface="Courier New"/>
                <a:cs typeface="Courier New"/>
                <a:sym typeface="Courier New"/>
              </a:rPr>
              <a:t>Stay tuned as we explore how this integration works and the significant benefits it brings to our security operations!"</a:t>
            </a:r>
            <a:endParaRPr>
              <a:latin typeface="Courier New"/>
              <a:ea typeface="Courier New"/>
              <a:cs typeface="Courier New"/>
              <a:sym typeface="Courier New"/>
            </a:endParaRPr>
          </a:p>
          <a:p>
            <a:pPr indent="0" lvl="0" marL="0" rtl="0" algn="l">
              <a:spcBef>
                <a:spcPts val="120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900">
                <a:latin typeface="Courier New"/>
                <a:ea typeface="Courier New"/>
                <a:cs typeface="Courier New"/>
                <a:sym typeface="Courier New"/>
              </a:rPr>
              <a:t>Alright y’all, let’s dive into what we discovered and what we can do moving forward.</a:t>
            </a:r>
            <a:endParaRPr sz="1900">
              <a:latin typeface="Courier New"/>
              <a:ea typeface="Courier New"/>
              <a:cs typeface="Courier New"/>
              <a:sym typeface="Courier New"/>
            </a:endParaRPr>
          </a:p>
          <a:p>
            <a:pPr indent="0" lvl="0" marL="0" rtl="0" algn="l">
              <a:lnSpc>
                <a:spcPct val="115000"/>
              </a:lnSpc>
              <a:spcBef>
                <a:spcPts val="1400"/>
              </a:spcBef>
              <a:spcAft>
                <a:spcPts val="0"/>
              </a:spcAft>
              <a:buNone/>
            </a:pPr>
            <a:r>
              <a:rPr b="1" lang="en-US" sz="2100">
                <a:latin typeface="Courier New"/>
                <a:ea typeface="Courier New"/>
                <a:cs typeface="Courier New"/>
                <a:sym typeface="Courier New"/>
              </a:rPr>
              <a:t>Here are our Key Findings:</a:t>
            </a:r>
            <a:endParaRPr b="1" sz="2100">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1900">
                <a:latin typeface="Courier New"/>
                <a:ea typeface="Courier New"/>
                <a:cs typeface="Courier New"/>
                <a:sym typeface="Courier New"/>
              </a:rPr>
              <a:t>Involving the Windows Server Logs:</a:t>
            </a:r>
            <a:endParaRPr b="1" sz="1900">
              <a:latin typeface="Courier New"/>
              <a:ea typeface="Courier New"/>
              <a:cs typeface="Courier New"/>
              <a:sym typeface="Courier New"/>
            </a:endParaRPr>
          </a:p>
          <a:p>
            <a:pPr indent="0" lvl="0" marL="457200" rtl="0" algn="l">
              <a:lnSpc>
                <a:spcPct val="115000"/>
              </a:lnSpc>
              <a:spcBef>
                <a:spcPts val="1200"/>
              </a:spcBef>
              <a:spcAft>
                <a:spcPts val="0"/>
              </a:spcAft>
              <a:buNone/>
            </a:pPr>
            <a:r>
              <a:rPr lang="en-US" sz="1900">
                <a:latin typeface="Courier New"/>
                <a:ea typeface="Courier New"/>
                <a:cs typeface="Courier New"/>
                <a:sym typeface="Courier New"/>
              </a:rPr>
              <a:t>We identified trends in failed and successful logins, user account deletions, and spikes in account lockouts and password resets.</a:t>
            </a:r>
            <a:endParaRPr sz="1900">
              <a:latin typeface="Courier New"/>
              <a:ea typeface="Courier New"/>
              <a:cs typeface="Courier New"/>
              <a:sym typeface="Courier New"/>
            </a:endParaRPr>
          </a:p>
          <a:p>
            <a:pPr indent="0" lvl="0" marL="457200" rtl="0" algn="l">
              <a:lnSpc>
                <a:spcPct val="115000"/>
              </a:lnSpc>
              <a:spcBef>
                <a:spcPts val="1200"/>
              </a:spcBef>
              <a:spcAft>
                <a:spcPts val="0"/>
              </a:spcAft>
              <a:buNone/>
            </a:pPr>
            <a:r>
              <a:rPr lang="en-US" sz="1900">
                <a:latin typeface="Courier New"/>
                <a:ea typeface="Courier New"/>
                <a:cs typeface="Courier New"/>
                <a:sym typeface="Courier New"/>
              </a:rPr>
              <a:t>Our alert thresholds were on point, capturing significant anomalies and peak activities.</a:t>
            </a:r>
            <a:endParaRPr sz="1900">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1900">
                <a:latin typeface="Courier New"/>
                <a:ea typeface="Courier New"/>
                <a:cs typeface="Courier New"/>
                <a:sym typeface="Courier New"/>
              </a:rPr>
              <a:t>Now moving on to our Apache Web Server Logs:</a:t>
            </a:r>
            <a:endParaRPr b="1" sz="1900">
              <a:latin typeface="Courier New"/>
              <a:ea typeface="Courier New"/>
              <a:cs typeface="Courier New"/>
              <a:sym typeface="Courier New"/>
            </a:endParaRPr>
          </a:p>
          <a:p>
            <a:pPr indent="0" lvl="0" marL="457200" rtl="0" algn="l">
              <a:lnSpc>
                <a:spcPct val="115000"/>
              </a:lnSpc>
              <a:spcBef>
                <a:spcPts val="1200"/>
              </a:spcBef>
              <a:spcAft>
                <a:spcPts val="0"/>
              </a:spcAft>
              <a:buNone/>
            </a:pPr>
            <a:r>
              <a:rPr lang="en-US" sz="1900">
                <a:latin typeface="Courier New"/>
                <a:ea typeface="Courier New"/>
                <a:cs typeface="Courier New"/>
                <a:sym typeface="Courier New"/>
              </a:rPr>
              <a:t>We uncovered suspicious HTTP POST activity, international traffic spikes, and unusual HTTP response codes.</a:t>
            </a:r>
            <a:endParaRPr sz="1900">
              <a:latin typeface="Courier New"/>
              <a:ea typeface="Courier New"/>
              <a:cs typeface="Courier New"/>
              <a:sym typeface="Courier New"/>
            </a:endParaRPr>
          </a:p>
          <a:p>
            <a:pPr indent="0" lvl="0" marL="457200" rtl="0" algn="l">
              <a:lnSpc>
                <a:spcPct val="115000"/>
              </a:lnSpc>
              <a:spcBef>
                <a:spcPts val="1200"/>
              </a:spcBef>
              <a:spcAft>
                <a:spcPts val="0"/>
              </a:spcAft>
              <a:buNone/>
            </a:pPr>
            <a:r>
              <a:rPr lang="en-US" sz="1900">
                <a:latin typeface="Courier New"/>
                <a:ea typeface="Courier New"/>
                <a:cs typeface="Courier New"/>
                <a:sym typeface="Courier New"/>
              </a:rPr>
              <a:t>Our alerts and thresholds were effective in highlighting potential scraping and brute-force attacks.</a:t>
            </a:r>
            <a:endParaRPr sz="1900">
              <a:latin typeface="Courier New"/>
              <a:ea typeface="Courier New"/>
              <a:cs typeface="Courier New"/>
              <a:sym typeface="Courier New"/>
            </a:endParaRPr>
          </a:p>
          <a:p>
            <a:pPr indent="0" lvl="0" marL="0" rtl="0" algn="l">
              <a:lnSpc>
                <a:spcPct val="115000"/>
              </a:lnSpc>
              <a:spcBef>
                <a:spcPts val="1200"/>
              </a:spcBef>
              <a:spcAft>
                <a:spcPts val="0"/>
              </a:spcAft>
              <a:buNone/>
            </a:pPr>
            <a:r>
              <a:rPr lang="en-US" sz="1900">
                <a:latin typeface="Courier New"/>
                <a:ea typeface="Courier New"/>
                <a:cs typeface="Courier New"/>
                <a:sym typeface="Courier New"/>
              </a:rPr>
              <a:t>Our setup proved to be robust in detecting and responding to various security threats, ensuring we can identify suspicious activities in a timely manner.</a:t>
            </a:r>
            <a:endParaRPr sz="1900">
              <a:latin typeface="Courier New"/>
              <a:ea typeface="Courier New"/>
              <a:cs typeface="Courier New"/>
              <a:sym typeface="Courier New"/>
            </a:endParaRPr>
          </a:p>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2ef879a0cbb_2_11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2ef879a0cbb_2_1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400"/>
              </a:spcBef>
              <a:spcAft>
                <a:spcPts val="0"/>
              </a:spcAft>
              <a:buNone/>
            </a:pPr>
            <a:r>
              <a:rPr b="1" lang="en-US" sz="2000">
                <a:latin typeface="Courier New"/>
                <a:ea typeface="Courier New"/>
                <a:cs typeface="Courier New"/>
                <a:sym typeface="Courier New"/>
              </a:rPr>
              <a:t>Future Mitigations</a:t>
            </a:r>
            <a:endParaRPr b="1" sz="2000">
              <a:latin typeface="Courier New"/>
              <a:ea typeface="Courier New"/>
              <a:cs typeface="Courier New"/>
              <a:sym typeface="Courier New"/>
            </a:endParaRPr>
          </a:p>
          <a:p>
            <a:pPr indent="0" lvl="0" marL="0" rtl="0" algn="l">
              <a:lnSpc>
                <a:spcPct val="115000"/>
              </a:lnSpc>
              <a:spcBef>
                <a:spcPts val="1200"/>
              </a:spcBef>
              <a:spcAft>
                <a:spcPts val="0"/>
              </a:spcAft>
              <a:buNone/>
            </a:pPr>
            <a:r>
              <a:rPr lang="en-US" sz="1800">
                <a:latin typeface="Courier New"/>
                <a:ea typeface="Courier New"/>
                <a:cs typeface="Courier New"/>
                <a:sym typeface="Courier New"/>
              </a:rPr>
              <a:t>To protect VSI from future attacks, we recommend these measures:</a:t>
            </a:r>
            <a:endParaRPr sz="1800">
              <a:latin typeface="Courier New"/>
              <a:ea typeface="Courier New"/>
              <a:cs typeface="Courier New"/>
              <a:sym typeface="Courier New"/>
            </a:endParaRPr>
          </a:p>
          <a:p>
            <a:pPr indent="-342900" lvl="0" marL="457200" rtl="0" algn="l">
              <a:lnSpc>
                <a:spcPct val="115000"/>
              </a:lnSpc>
              <a:spcBef>
                <a:spcPts val="1200"/>
              </a:spcBef>
              <a:spcAft>
                <a:spcPts val="0"/>
              </a:spcAft>
              <a:buClr>
                <a:schemeClr val="dk1"/>
              </a:buClr>
              <a:buSzPts val="1800"/>
              <a:buAutoNum type="arabicPeriod"/>
            </a:pPr>
            <a:r>
              <a:rPr b="1" lang="en-US" sz="1800">
                <a:latin typeface="Courier New"/>
                <a:ea typeface="Courier New"/>
                <a:cs typeface="Courier New"/>
                <a:sym typeface="Courier New"/>
              </a:rPr>
              <a:t>Strengthening Authentication</a:t>
            </a:r>
            <a:r>
              <a:rPr lang="en-US" sz="1800">
                <a:latin typeface="Courier New"/>
                <a:ea typeface="Courier New"/>
                <a:cs typeface="Courier New"/>
                <a:sym typeface="Courier New"/>
              </a:rPr>
              <a:t>: Implement Multi-Factor Authentication (MFA) and enforce strong password policies. This will make it harder for unauthorized users to gain access.</a:t>
            </a:r>
            <a:endParaRPr sz="1800">
              <a:latin typeface="Courier New"/>
              <a:ea typeface="Courier New"/>
              <a:cs typeface="Courier New"/>
              <a:sym typeface="Courier New"/>
            </a:endParaRPr>
          </a:p>
          <a:p>
            <a:pPr indent="-342900" lvl="0" marL="457200" rtl="0" algn="l">
              <a:lnSpc>
                <a:spcPct val="115000"/>
              </a:lnSpc>
              <a:spcBef>
                <a:spcPts val="0"/>
              </a:spcBef>
              <a:spcAft>
                <a:spcPts val="0"/>
              </a:spcAft>
              <a:buClr>
                <a:schemeClr val="dk1"/>
              </a:buClr>
              <a:buSzPts val="1800"/>
              <a:buAutoNum type="arabicPeriod"/>
            </a:pPr>
            <a:r>
              <a:rPr b="1" lang="en-US" sz="1800">
                <a:latin typeface="Courier New"/>
                <a:ea typeface="Courier New"/>
                <a:cs typeface="Courier New"/>
                <a:sym typeface="Courier New"/>
              </a:rPr>
              <a:t>Improving Log Management</a:t>
            </a:r>
            <a:r>
              <a:rPr lang="en-US" sz="1800">
                <a:latin typeface="Courier New"/>
                <a:ea typeface="Courier New"/>
                <a:cs typeface="Courier New"/>
                <a:sym typeface="Courier New"/>
              </a:rPr>
              <a:t>: Centralize and enhance log analysis to improve anomaly detection. This will help us spot issues quicker and more efficiently.</a:t>
            </a:r>
            <a:endParaRPr sz="1800">
              <a:latin typeface="Courier New"/>
              <a:ea typeface="Courier New"/>
              <a:cs typeface="Courier New"/>
              <a:sym typeface="Courier New"/>
            </a:endParaRPr>
          </a:p>
          <a:p>
            <a:pPr indent="-342900" lvl="0" marL="457200" rtl="0" algn="l">
              <a:lnSpc>
                <a:spcPct val="115000"/>
              </a:lnSpc>
              <a:spcBef>
                <a:spcPts val="0"/>
              </a:spcBef>
              <a:spcAft>
                <a:spcPts val="0"/>
              </a:spcAft>
              <a:buClr>
                <a:schemeClr val="dk1"/>
              </a:buClr>
              <a:buSzPts val="1800"/>
              <a:buAutoNum type="arabicPeriod"/>
            </a:pPr>
            <a:r>
              <a:rPr b="1" lang="en-US" sz="1800">
                <a:latin typeface="Courier New"/>
                <a:ea typeface="Courier New"/>
                <a:cs typeface="Courier New"/>
                <a:sym typeface="Courier New"/>
              </a:rPr>
              <a:t>Deploying Advanced Threat Detection</a:t>
            </a:r>
            <a:r>
              <a:rPr lang="en-US" sz="1800">
                <a:latin typeface="Courier New"/>
                <a:ea typeface="Courier New"/>
                <a:cs typeface="Courier New"/>
                <a:sym typeface="Courier New"/>
              </a:rPr>
              <a:t>: Use Intrusion Detection and Prevention Systems (IDPS) and Endpoint Detection and Response (EDR) tools. These will help us detect and respond to threats in real-time.</a:t>
            </a:r>
            <a:endParaRPr sz="1800">
              <a:latin typeface="Courier New"/>
              <a:ea typeface="Courier New"/>
              <a:cs typeface="Courier New"/>
              <a:sym typeface="Courier New"/>
            </a:endParaRPr>
          </a:p>
          <a:p>
            <a:pPr indent="-342900" lvl="0" marL="457200" rtl="0" algn="l">
              <a:lnSpc>
                <a:spcPct val="115000"/>
              </a:lnSpc>
              <a:spcBef>
                <a:spcPts val="0"/>
              </a:spcBef>
              <a:spcAft>
                <a:spcPts val="0"/>
              </a:spcAft>
              <a:buClr>
                <a:schemeClr val="dk1"/>
              </a:buClr>
              <a:buSzPts val="1800"/>
              <a:buAutoNum type="arabicPeriod"/>
            </a:pPr>
            <a:r>
              <a:rPr b="1" lang="en-US" sz="1800">
                <a:latin typeface="Courier New"/>
                <a:ea typeface="Courier New"/>
                <a:cs typeface="Courier New"/>
                <a:sym typeface="Courier New"/>
              </a:rPr>
              <a:t>Enhancing Network Security</a:t>
            </a:r>
            <a:r>
              <a:rPr lang="en-US" sz="1800">
                <a:latin typeface="Courier New"/>
                <a:ea typeface="Courier New"/>
                <a:cs typeface="Courier New"/>
                <a:sym typeface="Courier New"/>
              </a:rPr>
              <a:t>: Implement network segmentation and update firewall rules to better control traffic and limit potential attack surfaces.</a:t>
            </a:r>
            <a:endParaRPr sz="1800">
              <a:latin typeface="Courier New"/>
              <a:ea typeface="Courier New"/>
              <a:cs typeface="Courier New"/>
              <a:sym typeface="Courier New"/>
            </a:endParaRPr>
          </a:p>
          <a:p>
            <a:pPr indent="-342900" lvl="0" marL="457200" rtl="0" algn="l">
              <a:lnSpc>
                <a:spcPct val="115000"/>
              </a:lnSpc>
              <a:spcBef>
                <a:spcPts val="0"/>
              </a:spcBef>
              <a:spcAft>
                <a:spcPts val="0"/>
              </a:spcAft>
              <a:buClr>
                <a:schemeClr val="dk1"/>
              </a:buClr>
              <a:buSzPts val="1800"/>
              <a:buAutoNum type="arabicPeriod"/>
            </a:pPr>
            <a:r>
              <a:rPr b="1" lang="en-US" sz="1800">
                <a:latin typeface="Courier New"/>
                <a:ea typeface="Courier New"/>
                <a:cs typeface="Courier New"/>
                <a:sym typeface="Courier New"/>
              </a:rPr>
              <a:t>Regular Updates</a:t>
            </a:r>
            <a:r>
              <a:rPr lang="en-US" sz="1800">
                <a:latin typeface="Courier New"/>
                <a:ea typeface="Courier New"/>
                <a:cs typeface="Courier New"/>
                <a:sym typeface="Courier New"/>
              </a:rPr>
              <a:t>: Maintain a patch management process and conduct regular vulnerability scans to ensure we’re protected against the latest threats.</a:t>
            </a:r>
            <a:endParaRPr sz="1800">
              <a:latin typeface="Courier New"/>
              <a:ea typeface="Courier New"/>
              <a:cs typeface="Courier New"/>
              <a:sym typeface="Courier New"/>
            </a:endParaRPr>
          </a:p>
          <a:p>
            <a:pPr indent="-342900" lvl="0" marL="457200" rtl="0" algn="l">
              <a:lnSpc>
                <a:spcPct val="115000"/>
              </a:lnSpc>
              <a:spcBef>
                <a:spcPts val="0"/>
              </a:spcBef>
              <a:spcAft>
                <a:spcPts val="0"/>
              </a:spcAft>
              <a:buClr>
                <a:schemeClr val="dk1"/>
              </a:buClr>
              <a:buSzPts val="1800"/>
              <a:buAutoNum type="arabicPeriod"/>
            </a:pPr>
            <a:r>
              <a:rPr b="1" lang="en-US" sz="1800">
                <a:latin typeface="Courier New"/>
                <a:ea typeface="Courier New"/>
                <a:cs typeface="Courier New"/>
                <a:sym typeface="Courier New"/>
              </a:rPr>
              <a:t>Conducting Security Training</a:t>
            </a:r>
            <a:r>
              <a:rPr lang="en-US" sz="1800">
                <a:latin typeface="Courier New"/>
                <a:ea typeface="Courier New"/>
                <a:cs typeface="Courier New"/>
                <a:sym typeface="Courier New"/>
              </a:rPr>
              <a:t>: Provide ongoing training and simulate attacks to improve awareness among employees. This will help everyone stay vigilant and knowledgeable about potential threats.</a:t>
            </a:r>
            <a:endParaRPr sz="1800">
              <a:latin typeface="Courier New"/>
              <a:ea typeface="Courier New"/>
              <a:cs typeface="Courier New"/>
              <a:sym typeface="Courier New"/>
            </a:endParaRPr>
          </a:p>
          <a:p>
            <a:pPr indent="-342900" lvl="0" marL="457200" rtl="0" algn="l">
              <a:lnSpc>
                <a:spcPct val="115000"/>
              </a:lnSpc>
              <a:spcBef>
                <a:spcPts val="0"/>
              </a:spcBef>
              <a:spcAft>
                <a:spcPts val="0"/>
              </a:spcAft>
              <a:buClr>
                <a:schemeClr val="dk1"/>
              </a:buClr>
              <a:buSzPts val="1800"/>
              <a:buAutoNum type="arabicPeriod"/>
            </a:pPr>
            <a:r>
              <a:rPr b="1" lang="en-US" sz="1800">
                <a:latin typeface="Courier New"/>
                <a:ea typeface="Courier New"/>
                <a:cs typeface="Courier New"/>
                <a:sym typeface="Courier New"/>
              </a:rPr>
              <a:t>Strengthening Incident Response</a:t>
            </a:r>
            <a:r>
              <a:rPr lang="en-US" sz="1800">
                <a:latin typeface="Courier New"/>
                <a:ea typeface="Courier New"/>
                <a:cs typeface="Courier New"/>
                <a:sym typeface="Courier New"/>
              </a:rPr>
              <a:t>: Develop and update an incident response plan and team to ensure we’re ready to act when incidents occur.</a:t>
            </a:r>
            <a:endParaRPr sz="1800">
              <a:latin typeface="Courier New"/>
              <a:ea typeface="Courier New"/>
              <a:cs typeface="Courier New"/>
              <a:sym typeface="Courier New"/>
            </a:endParaRPr>
          </a:p>
          <a:p>
            <a:pPr indent="-342900" lvl="0" marL="457200" rtl="0" algn="l">
              <a:lnSpc>
                <a:spcPct val="115000"/>
              </a:lnSpc>
              <a:spcBef>
                <a:spcPts val="0"/>
              </a:spcBef>
              <a:spcAft>
                <a:spcPts val="0"/>
              </a:spcAft>
              <a:buClr>
                <a:schemeClr val="dk1"/>
              </a:buClr>
              <a:buSzPts val="1800"/>
              <a:buAutoNum type="arabicPeriod"/>
            </a:pPr>
            <a:r>
              <a:rPr b="1" lang="en-US" sz="1800">
                <a:latin typeface="Courier New"/>
                <a:ea typeface="Courier New"/>
                <a:cs typeface="Courier New"/>
                <a:sym typeface="Courier New"/>
              </a:rPr>
              <a:t>Performing Security Audits</a:t>
            </a:r>
            <a:r>
              <a:rPr lang="en-US" sz="1800">
                <a:latin typeface="Courier New"/>
                <a:ea typeface="Courier New"/>
                <a:cs typeface="Courier New"/>
                <a:sym typeface="Courier New"/>
              </a:rPr>
              <a:t>: Conduct regular penetration tests and security audits to identify and fix vulnerabilities.</a:t>
            </a:r>
            <a:endParaRPr sz="1800">
              <a:latin typeface="Courier New"/>
              <a:ea typeface="Courier New"/>
              <a:cs typeface="Courier New"/>
              <a:sym typeface="Courier New"/>
            </a:endParaRPr>
          </a:p>
          <a:p>
            <a:pPr indent="-342900" lvl="0" marL="457200" rtl="0" algn="l">
              <a:lnSpc>
                <a:spcPct val="115000"/>
              </a:lnSpc>
              <a:spcBef>
                <a:spcPts val="0"/>
              </a:spcBef>
              <a:spcAft>
                <a:spcPts val="0"/>
              </a:spcAft>
              <a:buClr>
                <a:schemeClr val="dk1"/>
              </a:buClr>
              <a:buSzPts val="1800"/>
              <a:buAutoNum type="arabicPeriod"/>
            </a:pPr>
            <a:r>
              <a:rPr b="1" lang="en-US" sz="1800">
                <a:latin typeface="Courier New"/>
                <a:ea typeface="Courier New"/>
                <a:cs typeface="Courier New"/>
                <a:sym typeface="Courier New"/>
              </a:rPr>
              <a:t>Securing Web Applications</a:t>
            </a:r>
            <a:r>
              <a:rPr lang="en-US" sz="1800">
                <a:latin typeface="Courier New"/>
                <a:ea typeface="Courier New"/>
                <a:cs typeface="Courier New"/>
                <a:sym typeface="Courier New"/>
              </a:rPr>
              <a:t>: Use a Web Application Firewall (WAF) and perform regular application security testing to protect against web-based attacks.</a:t>
            </a:r>
            <a:endParaRPr sz="1800">
              <a:latin typeface="Courier New"/>
              <a:ea typeface="Courier New"/>
              <a:cs typeface="Courier New"/>
              <a:sym typeface="Courier New"/>
            </a:endParaRPr>
          </a:p>
          <a:p>
            <a:pPr indent="-342900" lvl="0" marL="457200" rtl="0" algn="l">
              <a:lnSpc>
                <a:spcPct val="115000"/>
              </a:lnSpc>
              <a:spcBef>
                <a:spcPts val="0"/>
              </a:spcBef>
              <a:spcAft>
                <a:spcPts val="0"/>
              </a:spcAft>
              <a:buClr>
                <a:schemeClr val="dk1"/>
              </a:buClr>
              <a:buSzPts val="1800"/>
              <a:buAutoNum type="arabicPeriod"/>
            </a:pPr>
            <a:r>
              <a:rPr b="1" lang="en-US" sz="1800">
                <a:latin typeface="Courier New"/>
                <a:ea typeface="Courier New"/>
                <a:cs typeface="Courier New"/>
                <a:sym typeface="Courier New"/>
              </a:rPr>
              <a:t>Enhancing Data Protection</a:t>
            </a:r>
            <a:r>
              <a:rPr lang="en-US" sz="1800">
                <a:latin typeface="Courier New"/>
                <a:ea typeface="Courier New"/>
                <a:cs typeface="Courier New"/>
                <a:sym typeface="Courier New"/>
              </a:rPr>
              <a:t>: Encrypt sensitive data and use Data Loss Prevention (DLP) tools to prevent data breaches.</a:t>
            </a:r>
            <a:endParaRPr sz="1800">
              <a:latin typeface="Courier New"/>
              <a:ea typeface="Courier New"/>
              <a:cs typeface="Courier New"/>
              <a:sym typeface="Courier New"/>
            </a:endParaRPr>
          </a:p>
          <a:p>
            <a:pPr indent="0" lvl="0" marL="0" rtl="0" algn="l">
              <a:lnSpc>
                <a:spcPct val="115000"/>
              </a:lnSpc>
              <a:spcBef>
                <a:spcPts val="1200"/>
              </a:spcBef>
              <a:spcAft>
                <a:spcPts val="0"/>
              </a:spcAft>
              <a:buNone/>
            </a:pPr>
            <a:r>
              <a:rPr lang="en-US" sz="1800">
                <a:latin typeface="Courier New"/>
                <a:ea typeface="Courier New"/>
                <a:cs typeface="Courier New"/>
                <a:sym typeface="Courier New"/>
              </a:rPr>
              <a:t>By implementing these measures, we can significantly enhance VSI’s security posture and better defend against future attacks.</a:t>
            </a:r>
            <a:br>
              <a:rPr b="1" lang="en-US" sz="1600">
                <a:latin typeface="Courier New"/>
                <a:ea typeface="Courier New"/>
                <a:cs typeface="Courier New"/>
                <a:sym typeface="Courier New"/>
              </a:rPr>
            </a:br>
            <a:br>
              <a:rPr b="1" lang="en-US" sz="1600">
                <a:latin typeface="Courier New"/>
                <a:ea typeface="Courier New"/>
                <a:cs typeface="Courier New"/>
                <a:sym typeface="Courier New"/>
              </a:rPr>
            </a:br>
            <a:br>
              <a:rPr b="1" lang="en-US" sz="1600">
                <a:latin typeface="Courier New"/>
                <a:ea typeface="Courier New"/>
                <a:cs typeface="Courier New"/>
                <a:sym typeface="Courier New"/>
              </a:rPr>
            </a:br>
            <a:br>
              <a:rPr b="1" lang="en-US" sz="1600">
                <a:latin typeface="Courier New"/>
                <a:ea typeface="Courier New"/>
                <a:cs typeface="Courier New"/>
                <a:sym typeface="Courier New"/>
              </a:rPr>
            </a:br>
            <a:r>
              <a:rPr b="1" lang="en-US" sz="2000">
                <a:latin typeface="Courier New"/>
                <a:ea typeface="Courier New"/>
                <a:cs typeface="Courier New"/>
                <a:sym typeface="Courier New"/>
              </a:rPr>
              <a:t>"And that wraps up our deep dive into the Apache attack analysis!</a:t>
            </a:r>
            <a:r>
              <a:rPr lang="en-US" sz="2000">
                <a:latin typeface="Courier New"/>
                <a:ea typeface="Courier New"/>
                <a:cs typeface="Courier New"/>
                <a:sym typeface="Courier New"/>
              </a:rPr>
              <a:t> </a:t>
            </a:r>
            <a:endParaRPr sz="2000">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2000">
                <a:latin typeface="Courier New"/>
                <a:ea typeface="Courier New"/>
                <a:cs typeface="Courier New"/>
                <a:sym typeface="Courier New"/>
              </a:rPr>
              <a:t>So, what have we learned today?</a:t>
            </a:r>
            <a:r>
              <a:rPr lang="en-US" sz="2000">
                <a:latin typeface="Courier New"/>
                <a:ea typeface="Courier New"/>
                <a:cs typeface="Courier New"/>
                <a:sym typeface="Courier New"/>
              </a:rPr>
              <a:t> We've seen how HTTP methods can tell us a lot about the traffic patterns, like how GET and POST requests are like the bread and butter of web traffic. We spotted some top referrers that might just be a little too eager in sending traffic our way—think of them as the overzealous party crashers of the internet.</a:t>
            </a:r>
            <a:endParaRPr sz="2000">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2000">
                <a:latin typeface="Courier New"/>
                <a:ea typeface="Courier New"/>
                <a:cs typeface="Courier New"/>
                <a:sym typeface="Courier New"/>
              </a:rPr>
              <a:t>On the response codes front,</a:t>
            </a:r>
            <a:r>
              <a:rPr lang="en-US" sz="2000">
                <a:latin typeface="Courier New"/>
                <a:ea typeface="Courier New"/>
                <a:cs typeface="Courier New"/>
                <a:sym typeface="Courier New"/>
              </a:rPr>
              <a:t> we've got a peek at how our server is handling requests. Peaks in the 200s show we're serving up content just fine, while spikes in 404s might suggest some digital potholes in our site that need fixing.</a:t>
            </a:r>
            <a:endParaRPr sz="2000">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2000">
                <a:latin typeface="Courier New"/>
                <a:ea typeface="Courier New"/>
                <a:cs typeface="Courier New"/>
                <a:sym typeface="Courier New"/>
              </a:rPr>
              <a:t>And let's not forget the international flair!</a:t>
            </a:r>
            <a:r>
              <a:rPr lang="en-US" sz="2000">
                <a:latin typeface="Courier New"/>
                <a:ea typeface="Courier New"/>
                <a:cs typeface="Courier New"/>
                <a:sym typeface="Courier New"/>
              </a:rPr>
              <a:t> We had a traffic surge from Kiev that practically screamed, "Hey, look at me!" High POST activity also caught our eye, making us wonder if someone’s trying to test the limits of our web forms—or worse, probing for vulnerabilities.</a:t>
            </a:r>
            <a:endParaRPr sz="2000">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2000">
                <a:latin typeface="Courier New"/>
                <a:ea typeface="Courier New"/>
                <a:cs typeface="Courier New"/>
                <a:sym typeface="Courier New"/>
              </a:rPr>
              <a:t>In summary,</a:t>
            </a:r>
            <a:r>
              <a:rPr lang="en-US" sz="2000">
                <a:latin typeface="Courier New"/>
                <a:ea typeface="Courier New"/>
                <a:cs typeface="Courier New"/>
                <a:sym typeface="Courier New"/>
              </a:rPr>
              <a:t> these insights aren’t just numbers; they’re like clues in a detective novel. Each peak and spike helps us piece together the story of our web traffic and spot potential trouble before it becomes a full-blown mystery.</a:t>
            </a:r>
            <a:endParaRPr sz="2000">
              <a:latin typeface="Courier New"/>
              <a:ea typeface="Courier New"/>
              <a:cs typeface="Courier New"/>
              <a:sym typeface="Courier New"/>
            </a:endParaRPr>
          </a:p>
          <a:p>
            <a:pPr indent="0" lvl="0" marL="0" rtl="0" algn="l">
              <a:lnSpc>
                <a:spcPct val="115000"/>
              </a:lnSpc>
              <a:spcBef>
                <a:spcPts val="1200"/>
              </a:spcBef>
              <a:spcAft>
                <a:spcPts val="1200"/>
              </a:spcAft>
              <a:buNone/>
            </a:pPr>
            <a:r>
              <a:rPr b="1" lang="en-US" sz="2000">
                <a:latin typeface="Courier New"/>
                <a:ea typeface="Courier New"/>
                <a:cs typeface="Courier New"/>
                <a:sym typeface="Courier New"/>
              </a:rPr>
              <a:t>Thanks for joining us on this journey through the digital landscape!</a:t>
            </a:r>
            <a:r>
              <a:rPr lang="en-US" sz="2000">
                <a:latin typeface="Courier New"/>
                <a:ea typeface="Courier New"/>
                <a:cs typeface="Courier New"/>
                <a:sym typeface="Courier New"/>
              </a:rPr>
              <a:t> Keep your dashboards sharp and your alerts smarter. Until next time, may your logs be clean and your traffic always predictable!</a:t>
            </a:r>
            <a:endParaRPr sz="3300">
              <a:latin typeface="Courier New"/>
              <a:ea typeface="Courier New"/>
              <a:cs typeface="Courier New"/>
              <a:sym typeface="Courier New"/>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3077ada377_1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13077ada37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2000">
                <a:latin typeface="Courier New"/>
                <a:ea typeface="Courier New"/>
                <a:cs typeface="Courier New"/>
                <a:sym typeface="Courier New"/>
              </a:rPr>
              <a:t>Key Features of this powerful tool are:</a:t>
            </a:r>
            <a:endParaRPr sz="2000">
              <a:latin typeface="Courier New"/>
              <a:ea typeface="Courier New"/>
              <a:cs typeface="Courier New"/>
              <a:sym typeface="Courier New"/>
            </a:endParaRPr>
          </a:p>
          <a:p>
            <a:pPr indent="0" lvl="0" marL="0" rtl="0" algn="l">
              <a:lnSpc>
                <a:spcPct val="115000"/>
              </a:lnSpc>
              <a:spcBef>
                <a:spcPts val="1200"/>
              </a:spcBef>
              <a:spcAft>
                <a:spcPts val="0"/>
              </a:spcAft>
              <a:buNone/>
            </a:pPr>
            <a:r>
              <a:rPr lang="en-US" sz="2000">
                <a:latin typeface="Courier New"/>
                <a:ea typeface="Courier New"/>
                <a:cs typeface="Courier New"/>
                <a:sym typeface="Courier New"/>
              </a:rPr>
              <a:t>To begin with, this add-on features Real-Time Categorization which Automatically classifies domains into categories, such as business, entertainment, or technology.</a:t>
            </a:r>
            <a:endParaRPr sz="2000">
              <a:latin typeface="Courier New"/>
              <a:ea typeface="Courier New"/>
              <a:cs typeface="Courier New"/>
              <a:sym typeface="Courier New"/>
            </a:endParaRPr>
          </a:p>
          <a:p>
            <a:pPr indent="0" lvl="0" marL="0" rtl="0" algn="l">
              <a:lnSpc>
                <a:spcPct val="115000"/>
              </a:lnSpc>
              <a:spcBef>
                <a:spcPts val="1200"/>
              </a:spcBef>
              <a:spcAft>
                <a:spcPts val="0"/>
              </a:spcAft>
              <a:buNone/>
            </a:pPr>
            <a:r>
              <a:rPr lang="en-US" sz="2000">
                <a:latin typeface="Courier New"/>
                <a:ea typeface="Courier New"/>
                <a:cs typeface="Courier New"/>
                <a:sym typeface="Courier New"/>
              </a:rPr>
              <a:t>Next is it utilizes Enhanced Security Monitoring which Helps in identifying potentially risky domains by categorizing them, which improves overall security insights.</a:t>
            </a:r>
            <a:endParaRPr sz="2000">
              <a:latin typeface="Courier New"/>
              <a:ea typeface="Courier New"/>
              <a:cs typeface="Courier New"/>
              <a:sym typeface="Courier New"/>
            </a:endParaRPr>
          </a:p>
          <a:p>
            <a:pPr indent="0" lvl="0" marL="0" rtl="0" algn="l">
              <a:lnSpc>
                <a:spcPct val="115000"/>
              </a:lnSpc>
              <a:spcBef>
                <a:spcPts val="1200"/>
              </a:spcBef>
              <a:spcAft>
                <a:spcPts val="0"/>
              </a:spcAft>
              <a:buNone/>
            </a:pPr>
            <a:r>
              <a:rPr lang="en-US" sz="2000">
                <a:latin typeface="Courier New"/>
                <a:ea typeface="Courier New"/>
                <a:cs typeface="Courier New"/>
                <a:sym typeface="Courier New"/>
              </a:rPr>
              <a:t>Lastly is the implementation of Simplified Integration Works which workssmoothly existing Splunk setups, requiring minimal configuration.</a:t>
            </a:r>
            <a:endParaRPr sz="2000">
              <a:latin typeface="Courier New"/>
              <a:ea typeface="Courier New"/>
              <a:cs typeface="Courier New"/>
              <a:sym typeface="Courier New"/>
            </a:endParaRPr>
          </a:p>
          <a:p>
            <a:pPr indent="0" lvl="0" marL="0" rtl="0" algn="l">
              <a:lnSpc>
                <a:spcPct val="115000"/>
              </a:lnSpc>
              <a:spcBef>
                <a:spcPts val="1200"/>
              </a:spcBef>
              <a:spcAft>
                <a:spcPts val="1200"/>
              </a:spcAft>
              <a:buNone/>
            </a:pPr>
            <a:r>
              <a:rPr lang="en-US" sz="2000">
                <a:latin typeface="Courier New"/>
                <a:ea typeface="Courier New"/>
                <a:cs typeface="Courier New"/>
                <a:sym typeface="Courier New"/>
              </a:rPr>
              <a:t>By using this add-on, we can improve our ability to monitor and respond to security threats related to domain traffic, providing more actionable intelligence and enhancing our overall security posture</a:t>
            </a:r>
            <a:endParaRPr sz="3300">
              <a:latin typeface="Courier New"/>
              <a:ea typeface="Courier New"/>
              <a:cs typeface="Courier New"/>
              <a:sym typeface="Courier New"/>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13077ada377_1_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13077ada377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1900">
                <a:latin typeface="Courier New"/>
                <a:ea typeface="Courier New"/>
                <a:cs typeface="Courier New"/>
                <a:sym typeface="Courier New"/>
              </a:rPr>
              <a:t>Imagine your security team identifies a sudden spike in outbound traffic to various domains. This could signal potential data exfiltration or access to malicious websites.</a:t>
            </a:r>
            <a:endParaRPr sz="19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1900">
                <a:latin typeface="Courier New"/>
                <a:ea typeface="Courier New"/>
                <a:cs typeface="Courier New"/>
                <a:sym typeface="Courier New"/>
              </a:rPr>
              <a:t>To address this, we integrate the Whois XML API with Splunk. We initiate real-time monitoring of network traffic and categorize domains using the API. The API flags domains based on their characteristics.</a:t>
            </a:r>
            <a:endParaRPr sz="19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1900">
                <a:latin typeface="Courier New"/>
                <a:ea typeface="Courier New"/>
                <a:cs typeface="Courier New"/>
                <a:sym typeface="Courier New"/>
              </a:rPr>
              <a:t>We then analyze the categorized data to distinguish between legitimate and suspicious activities. Alerts are configured for domains categorized as malicious, prompting immediate investigations.</a:t>
            </a:r>
            <a:endParaRPr sz="1900">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rPr lang="en-US" sz="1900">
                <a:latin typeface="Courier New"/>
                <a:ea typeface="Courier New"/>
                <a:cs typeface="Courier New"/>
                <a:sym typeface="Courier New"/>
              </a:rPr>
              <a:t>Compromised endpoints are isolated, and access to malicious domains is blocked. This proactive approach enables us to quickly identify and mitigate threats, streamlining the analysis process and ensuring prompt responses to security incidents.</a:t>
            </a:r>
            <a:endParaRPr sz="1900">
              <a:latin typeface="Courier New"/>
              <a:ea typeface="Courier New"/>
              <a:cs typeface="Courier New"/>
              <a:sym typeface="Courier New"/>
            </a:endParaRPr>
          </a:p>
          <a:p>
            <a:pPr indent="0" lvl="0" marL="0" rtl="0" algn="l">
              <a:lnSpc>
                <a:spcPct val="115000"/>
              </a:lnSpc>
              <a:spcBef>
                <a:spcPts val="1200"/>
              </a:spcBef>
              <a:spcAft>
                <a:spcPts val="0"/>
              </a:spcAft>
              <a:buNone/>
            </a:pPr>
            <a:r>
              <a:rPr lang="en-US" sz="1900">
                <a:latin typeface="Courier New"/>
                <a:ea typeface="Courier New"/>
                <a:cs typeface="Courier New"/>
                <a:sym typeface="Courier New"/>
              </a:rPr>
              <a:t>There are some great benefits to this tool including:</a:t>
            </a:r>
            <a:br>
              <a:rPr lang="en-US" sz="1900">
                <a:latin typeface="Courier New"/>
                <a:ea typeface="Courier New"/>
                <a:cs typeface="Courier New"/>
                <a:sym typeface="Courier New"/>
              </a:rPr>
            </a:br>
            <a:br>
              <a:rPr lang="en-US" sz="1900">
                <a:latin typeface="Courier New"/>
                <a:ea typeface="Courier New"/>
                <a:cs typeface="Courier New"/>
                <a:sym typeface="Courier New"/>
              </a:rPr>
            </a:br>
            <a:r>
              <a:rPr lang="en-US" sz="1900">
                <a:latin typeface="Courier New"/>
                <a:ea typeface="Courier New"/>
                <a:cs typeface="Courier New"/>
                <a:sym typeface="Courier New"/>
              </a:rPr>
              <a:t>Early Detection which Enables proactive identification of malicious activity, staying ahead of potential threats.</a:t>
            </a:r>
            <a:endParaRPr sz="1900">
              <a:latin typeface="Courier New"/>
              <a:ea typeface="Courier New"/>
              <a:cs typeface="Courier New"/>
              <a:sym typeface="Courier New"/>
            </a:endParaRPr>
          </a:p>
          <a:p>
            <a:pPr indent="0" lvl="0" marL="0" rtl="0" algn="l">
              <a:lnSpc>
                <a:spcPct val="115000"/>
              </a:lnSpc>
              <a:spcBef>
                <a:spcPts val="1200"/>
              </a:spcBef>
              <a:spcAft>
                <a:spcPts val="0"/>
              </a:spcAft>
              <a:buNone/>
            </a:pPr>
            <a:r>
              <a:rPr lang="en-US" sz="1900">
                <a:latin typeface="Courier New"/>
                <a:ea typeface="Courier New"/>
                <a:cs typeface="Courier New"/>
                <a:sym typeface="Courier New"/>
              </a:rPr>
              <a:t>Efficient Analysis that Simplifies the differentiation between legitimate and suspicious traffic.</a:t>
            </a:r>
            <a:endParaRPr sz="1900">
              <a:latin typeface="Courier New"/>
              <a:ea typeface="Courier New"/>
              <a:cs typeface="Courier New"/>
              <a:sym typeface="Courier New"/>
            </a:endParaRPr>
          </a:p>
          <a:p>
            <a:pPr indent="0" lvl="0" marL="0" rtl="0" algn="l">
              <a:lnSpc>
                <a:spcPct val="115000"/>
              </a:lnSpc>
              <a:spcBef>
                <a:spcPts val="1200"/>
              </a:spcBef>
              <a:spcAft>
                <a:spcPts val="0"/>
              </a:spcAft>
              <a:buNone/>
            </a:pPr>
            <a:r>
              <a:rPr lang="en-US" sz="1900">
                <a:latin typeface="Courier New"/>
                <a:ea typeface="Courier New"/>
                <a:cs typeface="Courier New"/>
                <a:sym typeface="Courier New"/>
              </a:rPr>
              <a:t>Enhanced Security which Facilitates rapid response to threats, minimizing the risk of data breaches.</a:t>
            </a:r>
            <a:endParaRPr sz="1900">
              <a:latin typeface="Courier New"/>
              <a:ea typeface="Courier New"/>
              <a:cs typeface="Courier New"/>
              <a:sym typeface="Courier New"/>
            </a:endParaRPr>
          </a:p>
          <a:p>
            <a:pPr indent="0" lvl="0" marL="0" rtl="0" algn="l">
              <a:lnSpc>
                <a:spcPct val="115000"/>
              </a:lnSpc>
              <a:spcBef>
                <a:spcPts val="1200"/>
              </a:spcBef>
              <a:spcAft>
                <a:spcPts val="0"/>
              </a:spcAft>
              <a:buNone/>
            </a:pPr>
            <a:r>
              <a:rPr lang="en-US" sz="1900">
                <a:latin typeface="Courier New"/>
                <a:ea typeface="Courier New"/>
                <a:cs typeface="Courier New"/>
                <a:sym typeface="Courier New"/>
              </a:rPr>
              <a:t>And lastly, Improved Network Safety for Blocking malicious domains promotes safer internet usage for all users.</a:t>
            </a:r>
            <a:endParaRPr sz="1900">
              <a:latin typeface="Courier New"/>
              <a:ea typeface="Courier New"/>
              <a:cs typeface="Courier New"/>
              <a:sym typeface="Courier New"/>
            </a:endParaRPr>
          </a:p>
          <a:p>
            <a:pPr indent="0" lvl="0" marL="0" rtl="0" algn="l">
              <a:spcBef>
                <a:spcPts val="1200"/>
              </a:spcBef>
              <a:spcAft>
                <a:spcPts val="0"/>
              </a:spcAft>
              <a:buNone/>
            </a:pPr>
            <a:r>
              <a:t/>
            </a:r>
            <a:endParaRPr sz="2200">
              <a:latin typeface="Courier New"/>
              <a:ea typeface="Courier New"/>
              <a:cs typeface="Courier New"/>
              <a:sym typeface="Courier New"/>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13077ada377_1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13077ada377_1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300">
                <a:latin typeface="Courier New"/>
                <a:ea typeface="Courier New"/>
                <a:cs typeface="Courier New"/>
                <a:sym typeface="Courier New"/>
              </a:rPr>
              <a:t>By leveraging fields such as categories, domain, responded, AS, and createdate, organizations can effectively detect and respond to potential security threats, ensuring a more secure network environment.</a:t>
            </a:r>
            <a:endParaRPr/>
          </a:p>
          <a:p>
            <a:pPr indent="0" lvl="0" marL="0" rtl="0" algn="l">
              <a:spcBef>
                <a:spcPts val="0"/>
              </a:spcBef>
              <a:spcAft>
                <a:spcPts val="0"/>
              </a:spcAft>
              <a:buNone/>
            </a:pPr>
            <a:r>
              <a:t/>
            </a:r>
            <a:endParaRPr/>
          </a:p>
          <a:p>
            <a:pPr indent="0" lvl="0" marL="457200" rtl="0" algn="l">
              <a:lnSpc>
                <a:spcPct val="115000"/>
              </a:lnSpc>
              <a:spcBef>
                <a:spcPts val="1200"/>
              </a:spcBef>
              <a:spcAft>
                <a:spcPts val="0"/>
              </a:spcAft>
              <a:buNone/>
            </a:pPr>
            <a:r>
              <a:rPr b="1" lang="en-US" sz="2200">
                <a:latin typeface="Courier New"/>
                <a:ea typeface="Courier New"/>
                <a:cs typeface="Courier New"/>
                <a:sym typeface="Courier New"/>
              </a:rPr>
              <a:t>The categories</a:t>
            </a:r>
            <a:r>
              <a:rPr lang="en-US" sz="2200">
                <a:latin typeface="Courier New"/>
                <a:ea typeface="Courier New"/>
                <a:cs typeface="Courier New"/>
                <a:sym typeface="Courier New"/>
              </a:rPr>
              <a:t> field Shows the type of website (e.g., malware, phishing), helping identify potential threats.</a:t>
            </a:r>
            <a:endParaRPr sz="2200">
              <a:latin typeface="Courier New"/>
              <a:ea typeface="Courier New"/>
              <a:cs typeface="Courier New"/>
              <a:sym typeface="Courier New"/>
            </a:endParaRPr>
          </a:p>
          <a:p>
            <a:pPr indent="0" lvl="0" marL="457200" rtl="0" algn="l">
              <a:lnSpc>
                <a:spcPct val="115000"/>
              </a:lnSpc>
              <a:spcBef>
                <a:spcPts val="1200"/>
              </a:spcBef>
              <a:spcAft>
                <a:spcPts val="0"/>
              </a:spcAft>
              <a:buNone/>
            </a:pPr>
            <a:r>
              <a:rPr b="1" lang="en-US" sz="2200">
                <a:latin typeface="Courier New"/>
                <a:ea typeface="Courier New"/>
                <a:cs typeface="Courier New"/>
                <a:sym typeface="Courier New"/>
              </a:rPr>
              <a:t>The domain</a:t>
            </a:r>
            <a:r>
              <a:rPr lang="en-US" sz="2200">
                <a:latin typeface="Courier New"/>
                <a:ea typeface="Courier New"/>
                <a:cs typeface="Courier New"/>
                <a:sym typeface="Courier New"/>
              </a:rPr>
              <a:t> field Identifies the specific website being analyzed.</a:t>
            </a:r>
            <a:endParaRPr sz="2200">
              <a:latin typeface="Courier New"/>
              <a:ea typeface="Courier New"/>
              <a:cs typeface="Courier New"/>
              <a:sym typeface="Courier New"/>
            </a:endParaRPr>
          </a:p>
          <a:p>
            <a:pPr indent="0" lvl="0" marL="457200" rtl="0" algn="l">
              <a:lnSpc>
                <a:spcPct val="115000"/>
              </a:lnSpc>
              <a:spcBef>
                <a:spcPts val="1200"/>
              </a:spcBef>
              <a:spcAft>
                <a:spcPts val="0"/>
              </a:spcAft>
              <a:buNone/>
            </a:pPr>
            <a:r>
              <a:rPr b="1" lang="en-US" sz="2200">
                <a:latin typeface="Courier New"/>
                <a:ea typeface="Courier New"/>
                <a:cs typeface="Courier New"/>
                <a:sym typeface="Courier New"/>
              </a:rPr>
              <a:t>The responded field</a:t>
            </a:r>
            <a:r>
              <a:rPr lang="en-US" sz="2200">
                <a:latin typeface="Courier New"/>
                <a:ea typeface="Courier New"/>
                <a:cs typeface="Courier New"/>
                <a:sym typeface="Courier New"/>
              </a:rPr>
              <a:t> Indicates when the categorization request was processed.</a:t>
            </a:r>
            <a:endParaRPr sz="2200">
              <a:latin typeface="Courier New"/>
              <a:ea typeface="Courier New"/>
              <a:cs typeface="Courier New"/>
              <a:sym typeface="Courier New"/>
            </a:endParaRPr>
          </a:p>
          <a:p>
            <a:pPr indent="0" lvl="0" marL="457200" rtl="0" algn="l">
              <a:lnSpc>
                <a:spcPct val="115000"/>
              </a:lnSpc>
              <a:spcBef>
                <a:spcPts val="1200"/>
              </a:spcBef>
              <a:spcAft>
                <a:spcPts val="0"/>
              </a:spcAft>
              <a:buNone/>
            </a:pPr>
            <a:r>
              <a:rPr b="1" lang="en-US" sz="2200">
                <a:latin typeface="Courier New"/>
                <a:ea typeface="Courier New"/>
                <a:cs typeface="Courier New"/>
                <a:sym typeface="Courier New"/>
              </a:rPr>
              <a:t>The AS (Autonomous System Number) field</a:t>
            </a:r>
            <a:r>
              <a:rPr lang="en-US" sz="2200">
                <a:latin typeface="Courier New"/>
                <a:ea typeface="Courier New"/>
                <a:cs typeface="Courier New"/>
                <a:sym typeface="Courier New"/>
              </a:rPr>
              <a:t>  Provides information about the network or hosting provider behind the domain.</a:t>
            </a:r>
            <a:endParaRPr sz="2200">
              <a:latin typeface="Courier New"/>
              <a:ea typeface="Courier New"/>
              <a:cs typeface="Courier New"/>
              <a:sym typeface="Courier New"/>
            </a:endParaRPr>
          </a:p>
          <a:p>
            <a:pPr indent="0" lvl="0" marL="457200" rtl="0" algn="l">
              <a:lnSpc>
                <a:spcPct val="115000"/>
              </a:lnSpc>
              <a:spcBef>
                <a:spcPts val="1200"/>
              </a:spcBef>
              <a:spcAft>
                <a:spcPts val="0"/>
              </a:spcAft>
              <a:buNone/>
            </a:pPr>
            <a:r>
              <a:rPr b="1" lang="en-US" sz="2200">
                <a:latin typeface="Courier New"/>
                <a:ea typeface="Courier New"/>
                <a:cs typeface="Courier New"/>
                <a:sym typeface="Courier New"/>
              </a:rPr>
              <a:t>And finally the createdate field</a:t>
            </a:r>
            <a:r>
              <a:rPr lang="en-US" sz="2200">
                <a:latin typeface="Courier New"/>
                <a:ea typeface="Courier New"/>
                <a:cs typeface="Courier New"/>
                <a:sym typeface="Courier New"/>
              </a:rPr>
              <a:t> Reveals when the domain was created, which can help assess its legitimacy.</a:t>
            </a:r>
            <a:endParaRPr sz="2200">
              <a:latin typeface="Courier New"/>
              <a:ea typeface="Courier New"/>
              <a:cs typeface="Courier New"/>
              <a:sym typeface="Courier New"/>
            </a:endParaRPr>
          </a:p>
          <a:p>
            <a:pPr indent="0" lvl="0" marL="0" rtl="0" algn="l">
              <a:lnSpc>
                <a:spcPct val="115000"/>
              </a:lnSpc>
              <a:spcBef>
                <a:spcPts val="1200"/>
              </a:spcBef>
              <a:spcAft>
                <a:spcPts val="1200"/>
              </a:spcAft>
              <a:buNone/>
            </a:pPr>
            <a:r>
              <a:rPr lang="en-US" sz="2200">
                <a:latin typeface="Courier New"/>
                <a:ea typeface="Courier New"/>
                <a:cs typeface="Courier New"/>
                <a:sym typeface="Courier New"/>
              </a:rPr>
              <a:t>These fields collectively help in understanding the nature, source, and potential risk of websites accessing your network.</a:t>
            </a:r>
            <a:endParaRPr sz="3600">
              <a:latin typeface="Courier New"/>
              <a:ea typeface="Courier New"/>
              <a:cs typeface="Courier New"/>
              <a:sym typeface="Courier New"/>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2ef879a0cbb_6_21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2ef879a0cbb_6_2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US">
                <a:latin typeface="Courier New"/>
                <a:ea typeface="Courier New"/>
                <a:cs typeface="Courier New"/>
                <a:sym typeface="Courier New"/>
              </a:rPr>
              <a:t>By integrating the Whois XML Website Categorization API with Splunk, organizations can improve their ability to detect and respond to potential threats based on real-time domain categorization, enhancing overall network security and operational efficiency.</a:t>
            </a:r>
            <a:endParaRPr>
              <a:latin typeface="Courier New"/>
              <a:ea typeface="Courier New"/>
              <a:cs typeface="Courier New"/>
              <a:sym typeface="Courier New"/>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3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5.png"/><Relationship Id="rId3" Type="http://schemas.openxmlformats.org/officeDocument/2006/relationships/image" Target="../media/image10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5.png"/><Relationship Id="rId3" Type="http://schemas.openxmlformats.org/officeDocument/2006/relationships/image" Target="../media/image6.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5.png"/><Relationship Id="rId3" Type="http://schemas.openxmlformats.org/officeDocument/2006/relationships/image" Target="../media/image6.png"/><Relationship Id="rId4" Type="http://schemas.openxmlformats.org/officeDocument/2006/relationships/image" Target="../media/image10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5.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8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4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5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9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5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1.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3.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91A3"/>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2E91A3"/>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91A3"/>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1.xml"/><Relationship Id="rId3" Type="http://schemas.openxmlformats.org/officeDocument/2006/relationships/image" Target="../media/image1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0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06.png"/><Relationship Id="rId4" Type="http://schemas.openxmlformats.org/officeDocument/2006/relationships/image" Target="../media/image10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0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12.png"/><Relationship Id="rId4" Type="http://schemas.openxmlformats.org/officeDocument/2006/relationships/image" Target="../media/image1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2.xml"/><Relationship Id="rId3" Type="http://schemas.openxmlformats.org/officeDocument/2006/relationships/image" Target="../media/image11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23.png"/><Relationship Id="rId4" Type="http://schemas.openxmlformats.org/officeDocument/2006/relationships/image" Target="../media/image1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20.png"/><Relationship Id="rId4" Type="http://schemas.openxmlformats.org/officeDocument/2006/relationships/image" Target="../media/image1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11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2.xml"/><Relationship Id="rId3" Type="http://schemas.openxmlformats.org/officeDocument/2006/relationships/image" Target="../media/image11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32.png"/><Relationship Id="rId4" Type="http://schemas.openxmlformats.org/officeDocument/2006/relationships/image" Target="../media/image1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29.png"/><Relationship Id="rId4" Type="http://schemas.openxmlformats.org/officeDocument/2006/relationships/image" Target="../media/image1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34.png"/><Relationship Id="rId4" Type="http://schemas.openxmlformats.org/officeDocument/2006/relationships/image" Target="../media/image1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35.png"/><Relationship Id="rId4" Type="http://schemas.openxmlformats.org/officeDocument/2006/relationships/image" Target="../media/image1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1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137.png"/><Relationship Id="rId4" Type="http://schemas.openxmlformats.org/officeDocument/2006/relationships/image" Target="../media/image1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1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1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9.xml"/><Relationship Id="rId3" Type="http://schemas.openxmlformats.org/officeDocument/2006/relationships/image" Target="../media/image1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image" Target="../media/image117.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D3E9"/>
            </a:gs>
            <a:gs pos="100000">
              <a:srgbClr val="045962"/>
            </a:gs>
          </a:gsLst>
          <a:path path="circle">
            <a:fillToRect b="50%" l="50%" r="50%" t="50%"/>
          </a:path>
          <a:tileRect/>
        </a:gradFill>
      </p:bgPr>
    </p:bg>
    <p:spTree>
      <p:nvGrpSpPr>
        <p:cNvPr id="1315" name="Shape 1315"/>
        <p:cNvGrpSpPr/>
        <p:nvPr/>
      </p:nvGrpSpPr>
      <p:grpSpPr>
        <a:xfrm>
          <a:off x="0" y="0"/>
          <a:ext cx="0" cy="0"/>
          <a:chOff x="0" y="0"/>
          <a:chExt cx="0" cy="0"/>
        </a:xfrm>
      </p:grpSpPr>
      <p:sp>
        <p:nvSpPr>
          <p:cNvPr id="1316" name="Google Shape;1316;p83"/>
          <p:cNvSpPr txBox="1"/>
          <p:nvPr>
            <p:ph type="title"/>
          </p:nvPr>
        </p:nvSpPr>
        <p:spPr>
          <a:xfrm>
            <a:off x="731377" y="1786492"/>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sz="9400">
                <a:latin typeface="Courier New"/>
                <a:ea typeface="Courier New"/>
                <a:cs typeface="Courier New"/>
                <a:sym typeface="Courier New"/>
              </a:rPr>
              <a:t>Defensive Security Project by:</a:t>
            </a:r>
            <a:r>
              <a:rPr b="1" lang="en-US" sz="10700">
                <a:latin typeface="Courier New"/>
                <a:ea typeface="Courier New"/>
                <a:cs typeface="Courier New"/>
                <a:sym typeface="Courier New"/>
              </a:rPr>
              <a:t> </a:t>
            </a:r>
            <a:endParaRPr b="1" sz="10700">
              <a:latin typeface="Courier New"/>
              <a:ea typeface="Courier New"/>
              <a:cs typeface="Courier New"/>
              <a:sym typeface="Courier New"/>
            </a:endParaRPr>
          </a:p>
          <a:p>
            <a:pPr indent="0" lvl="0" marL="0" rtl="0" algn="ctr">
              <a:spcBef>
                <a:spcPts val="0"/>
              </a:spcBef>
              <a:spcAft>
                <a:spcPts val="0"/>
              </a:spcAft>
              <a:buNone/>
            </a:pPr>
            <a:r>
              <a:t/>
            </a:r>
            <a:endParaRPr b="1" sz="10700">
              <a:latin typeface="Courier New"/>
              <a:ea typeface="Courier New"/>
              <a:cs typeface="Courier New"/>
              <a:sym typeface="Courier New"/>
            </a:endParaRPr>
          </a:p>
          <a:p>
            <a:pPr indent="0" lvl="0" marL="0" rtl="0" algn="ctr">
              <a:spcBef>
                <a:spcPts val="0"/>
              </a:spcBef>
              <a:spcAft>
                <a:spcPts val="0"/>
              </a:spcAft>
              <a:buNone/>
            </a:pPr>
            <a:r>
              <a:rPr b="1" lang="en-US" sz="10700">
                <a:latin typeface="Courier New"/>
                <a:ea typeface="Courier New"/>
                <a:cs typeface="Courier New"/>
                <a:sym typeface="Courier New"/>
              </a:rPr>
              <a:t>Maryna Yaroshenko</a:t>
            </a:r>
            <a:endParaRPr b="1" sz="10700">
              <a:latin typeface="Courier New"/>
              <a:ea typeface="Courier New"/>
              <a:cs typeface="Courier New"/>
              <a:sym typeface="Courier New"/>
            </a:endParaRPr>
          </a:p>
          <a:p>
            <a:pPr indent="0" lvl="0" marL="0" rtl="0" algn="l">
              <a:spcBef>
                <a:spcPts val="0"/>
              </a:spcBef>
              <a:spcAft>
                <a:spcPts val="0"/>
              </a:spcAft>
              <a:buNone/>
            </a:pPr>
            <a:r>
              <a:t/>
            </a:r>
            <a:endParaRPr b="1" sz="10700">
              <a:latin typeface="Courier New"/>
              <a:ea typeface="Courier New"/>
              <a:cs typeface="Courier New"/>
              <a:sym typeface="Courier New"/>
            </a:endParaRPr>
          </a:p>
          <a:p>
            <a:pPr indent="0" lvl="0" marL="0" rtl="0" algn="l">
              <a:spcBef>
                <a:spcPts val="0"/>
              </a:spcBef>
              <a:spcAft>
                <a:spcPts val="0"/>
              </a:spcAft>
              <a:buNone/>
            </a:pPr>
            <a:r>
              <a:t/>
            </a:r>
            <a:endParaRPr sz="6800">
              <a:latin typeface="Calibri"/>
              <a:ea typeface="Calibri"/>
              <a:cs typeface="Calibri"/>
              <a:sym typeface="Calibri"/>
            </a:endParaRPr>
          </a:p>
        </p:txBody>
      </p:sp>
      <p:sp>
        <p:nvSpPr>
          <p:cNvPr id="1317" name="Google Shape;1317;p8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18" name="Google Shape;1318;p83"/>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9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latin typeface="Courier New"/>
                <a:ea typeface="Courier New"/>
                <a:cs typeface="Courier New"/>
                <a:sym typeface="Courier New"/>
              </a:rPr>
              <a:t>Logs </a:t>
            </a:r>
            <a:r>
              <a:rPr b="1" lang="en-US">
                <a:solidFill>
                  <a:schemeClr val="lt1"/>
                </a:solidFill>
                <a:latin typeface="Courier New"/>
                <a:ea typeface="Courier New"/>
                <a:cs typeface="Courier New"/>
                <a:sym typeface="Courier New"/>
              </a:rPr>
              <a:t>-</a:t>
            </a:r>
            <a:r>
              <a:rPr b="1" lang="en-US">
                <a:latin typeface="Courier New"/>
                <a:ea typeface="Courier New"/>
                <a:cs typeface="Courier New"/>
                <a:sym typeface="Courier New"/>
              </a:rPr>
              <a:t> Analyzed</a:t>
            </a:r>
            <a:endParaRPr b="1">
              <a:latin typeface="Courier New"/>
              <a:ea typeface="Courier New"/>
              <a:cs typeface="Courier New"/>
              <a:sym typeface="Courier New"/>
            </a:endParaRPr>
          </a:p>
        </p:txBody>
      </p:sp>
      <p:sp>
        <p:nvSpPr>
          <p:cNvPr id="1391" name="Google Shape;1391;p9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92" name="Google Shape;1392;p9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93" name="Google Shape;1393;p92"/>
          <p:cNvSpPr txBox="1"/>
          <p:nvPr>
            <p:ph idx="3" type="subTitle"/>
          </p:nvPr>
        </p:nvSpPr>
        <p:spPr>
          <a:xfrm>
            <a:off x="-32801" y="5695600"/>
            <a:ext cx="12331200" cy="7415400"/>
          </a:xfrm>
          <a:prstGeom prst="rect">
            <a:avLst/>
          </a:prstGeom>
        </p:spPr>
        <p:txBody>
          <a:bodyPr anchorCtr="0" anchor="t" bIns="0" lIns="1219000" spcFirstLastPara="1" rIns="1219000" wrap="square" tIns="0">
            <a:noAutofit/>
          </a:bodyPr>
          <a:lstStyle/>
          <a:p>
            <a:pPr indent="0" lvl="0" marL="0" rtl="0" algn="ctr">
              <a:spcBef>
                <a:spcPts val="0"/>
              </a:spcBef>
              <a:spcAft>
                <a:spcPts val="0"/>
              </a:spcAft>
              <a:buNone/>
            </a:pPr>
            <a:r>
              <a:rPr b="1" lang="en-US">
                <a:latin typeface="Courier New"/>
                <a:ea typeface="Courier New"/>
                <a:cs typeface="Courier New"/>
                <a:sym typeface="Courier New"/>
              </a:rPr>
              <a:t>The ‘windows_server_logs.csv’ file contains security logs from a Windows server, which include critical </a:t>
            </a:r>
            <a:r>
              <a:rPr b="1" lang="en-US">
                <a:latin typeface="Courier New"/>
                <a:ea typeface="Courier New"/>
                <a:cs typeface="Courier New"/>
                <a:sym typeface="Courier New"/>
              </a:rPr>
              <a:t>information</a:t>
            </a:r>
            <a:r>
              <a:rPr b="1" lang="en-US">
                <a:latin typeface="Courier New"/>
                <a:ea typeface="Courier New"/>
                <a:cs typeface="Courier New"/>
                <a:sym typeface="Courier New"/>
              </a:rPr>
              <a:t> for monitoring and analyzing </a:t>
            </a:r>
            <a:r>
              <a:rPr b="1" lang="en-US">
                <a:latin typeface="Courier New"/>
                <a:ea typeface="Courier New"/>
                <a:cs typeface="Courier New"/>
                <a:sym typeface="Courier New"/>
              </a:rPr>
              <a:t>activities</a:t>
            </a:r>
            <a:r>
              <a:rPr b="1" lang="en-US">
                <a:latin typeface="Courier New"/>
                <a:ea typeface="Courier New"/>
                <a:cs typeface="Courier New"/>
                <a:sym typeface="Courier New"/>
              </a:rPr>
              <a:t> on the server. These logs help identify potential security incidents, track user actions, and understand the overall security posture of the server. </a:t>
            </a:r>
            <a:endParaRPr b="1">
              <a:latin typeface="Courier New"/>
              <a:ea typeface="Courier New"/>
              <a:cs typeface="Courier New"/>
              <a:sym typeface="Courier New"/>
            </a:endParaRPr>
          </a:p>
          <a:p>
            <a:pPr indent="0" lvl="0" marL="0" rtl="0" algn="ctr">
              <a:spcBef>
                <a:spcPts val="0"/>
              </a:spcBef>
              <a:spcAft>
                <a:spcPts val="0"/>
              </a:spcAft>
              <a:buNone/>
            </a:pPr>
            <a:r>
              <a:t/>
            </a:r>
            <a:endParaRPr b="1">
              <a:latin typeface="Courier New"/>
              <a:ea typeface="Courier New"/>
              <a:cs typeface="Courier New"/>
              <a:sym typeface="Courier New"/>
            </a:endParaRPr>
          </a:p>
          <a:p>
            <a:pPr indent="0" lvl="0" marL="0" rtl="0" algn="ctr">
              <a:spcBef>
                <a:spcPts val="0"/>
              </a:spcBef>
              <a:spcAft>
                <a:spcPts val="0"/>
              </a:spcAft>
              <a:buNone/>
            </a:pPr>
            <a:r>
              <a:rPr b="1" lang="en-US">
                <a:latin typeface="Courier New"/>
                <a:ea typeface="Courier New"/>
                <a:cs typeface="Courier New"/>
                <a:sym typeface="Courier New"/>
              </a:rPr>
              <a:t>The purpose of these logs are to track user activity, detect security risks, and record forensic analysis.</a:t>
            </a:r>
            <a:endParaRPr b="1">
              <a:latin typeface="Courier New"/>
              <a:ea typeface="Courier New"/>
              <a:cs typeface="Courier New"/>
              <a:sym typeface="Courier New"/>
            </a:endParaRPr>
          </a:p>
          <a:p>
            <a:pPr indent="0" lvl="0" marL="0" rtl="0" algn="l">
              <a:spcBef>
                <a:spcPts val="0"/>
              </a:spcBef>
              <a:spcAft>
                <a:spcPts val="0"/>
              </a:spcAft>
              <a:buNone/>
            </a:pPr>
            <a:r>
              <a:t/>
            </a:r>
            <a:endParaRPr sz="3500"/>
          </a:p>
          <a:p>
            <a:pPr indent="0" lvl="0" marL="0" rtl="0" algn="l">
              <a:spcBef>
                <a:spcPts val="0"/>
              </a:spcBef>
              <a:spcAft>
                <a:spcPts val="0"/>
              </a:spcAft>
              <a:buNone/>
            </a:pPr>
            <a:r>
              <a:t/>
            </a:r>
            <a:endParaRPr sz="3500"/>
          </a:p>
        </p:txBody>
      </p:sp>
      <p:sp>
        <p:nvSpPr>
          <p:cNvPr id="1394" name="Google Shape;1394;p92"/>
          <p:cNvSpPr txBox="1"/>
          <p:nvPr>
            <p:ph idx="4" type="subTitle"/>
          </p:nvPr>
        </p:nvSpPr>
        <p:spPr>
          <a:xfrm>
            <a:off x="2937578" y="3796233"/>
            <a:ext cx="8151600" cy="1269600"/>
          </a:xfrm>
          <a:prstGeom prst="rect">
            <a:avLst/>
          </a:prstGeom>
        </p:spPr>
        <p:txBody>
          <a:bodyPr anchorCtr="0" anchor="ctr" bIns="0" lIns="487575" spcFirstLastPara="1" rIns="1219000" wrap="square" tIns="0">
            <a:noAutofit/>
          </a:bodyPr>
          <a:lstStyle/>
          <a:p>
            <a:pPr indent="0" lvl="0" marL="0" rtl="0" algn="ctr">
              <a:spcBef>
                <a:spcPts val="0"/>
              </a:spcBef>
              <a:spcAft>
                <a:spcPts val="0"/>
              </a:spcAft>
              <a:buNone/>
            </a:pPr>
            <a:r>
              <a:rPr b="1" lang="en-US" sz="4300">
                <a:latin typeface="Courier New"/>
                <a:ea typeface="Courier New"/>
                <a:cs typeface="Courier New"/>
                <a:sym typeface="Courier New"/>
              </a:rPr>
              <a:t>Windows Logs</a:t>
            </a:r>
            <a:endParaRPr b="1" sz="4300">
              <a:latin typeface="Courier New"/>
              <a:ea typeface="Courier New"/>
              <a:cs typeface="Courier New"/>
              <a:sym typeface="Courier New"/>
            </a:endParaRPr>
          </a:p>
        </p:txBody>
      </p:sp>
      <p:sp>
        <p:nvSpPr>
          <p:cNvPr id="1395" name="Google Shape;1395;p92"/>
          <p:cNvSpPr txBox="1"/>
          <p:nvPr>
            <p:ph idx="5" type="subTitle"/>
          </p:nvPr>
        </p:nvSpPr>
        <p:spPr>
          <a:xfrm>
            <a:off x="11908376" y="5701600"/>
            <a:ext cx="12100200" cy="7252500"/>
          </a:xfrm>
          <a:prstGeom prst="rect">
            <a:avLst/>
          </a:prstGeom>
        </p:spPr>
        <p:txBody>
          <a:bodyPr anchorCtr="0" anchor="t" bIns="0" lIns="1219000" spcFirstLastPara="1" rIns="1219000" wrap="square" tIns="0">
            <a:noAutofit/>
          </a:bodyPr>
          <a:lstStyle/>
          <a:p>
            <a:pPr indent="0" lvl="0" marL="0" rtl="0" algn="ctr">
              <a:spcBef>
                <a:spcPts val="0"/>
              </a:spcBef>
              <a:spcAft>
                <a:spcPts val="0"/>
              </a:spcAft>
              <a:buClr>
                <a:schemeClr val="dk1"/>
              </a:buClr>
              <a:buSzPts val="1100"/>
              <a:buFont typeface="Arial"/>
              <a:buNone/>
            </a:pPr>
            <a:r>
              <a:rPr b="1" lang="en-US" sz="3300">
                <a:solidFill>
                  <a:schemeClr val="dk1"/>
                </a:solidFill>
                <a:latin typeface="Courier New"/>
                <a:ea typeface="Courier New"/>
                <a:cs typeface="Courier New"/>
                <a:sym typeface="Courier New"/>
              </a:rPr>
              <a:t>The ‘apache_logs.txt’ file contains logs from an Apache server, which are crucial for monitoring and analyzing web traffic. These logs provide insights into user behavior, potential </a:t>
            </a:r>
            <a:r>
              <a:rPr b="1" lang="en-US" sz="3300">
                <a:solidFill>
                  <a:schemeClr val="dk1"/>
                </a:solidFill>
                <a:latin typeface="Courier New"/>
                <a:ea typeface="Courier New"/>
                <a:cs typeface="Courier New"/>
                <a:sym typeface="Courier New"/>
              </a:rPr>
              <a:t>security</a:t>
            </a:r>
            <a:r>
              <a:rPr b="1" lang="en-US" sz="3300">
                <a:solidFill>
                  <a:schemeClr val="dk1"/>
                </a:solidFill>
                <a:latin typeface="Courier New"/>
                <a:ea typeface="Courier New"/>
                <a:cs typeface="Courier New"/>
                <a:sym typeface="Courier New"/>
              </a:rPr>
              <a:t> incident, and the overall health of the web server. </a:t>
            </a:r>
            <a:endParaRPr b="1" sz="3300">
              <a:solidFill>
                <a:schemeClr val="dk1"/>
              </a:solidFill>
              <a:latin typeface="Courier New"/>
              <a:ea typeface="Courier New"/>
              <a:cs typeface="Courier New"/>
              <a:sym typeface="Courier New"/>
            </a:endParaRPr>
          </a:p>
          <a:p>
            <a:pPr indent="0" lvl="0" marL="0" rtl="0" algn="ctr">
              <a:spcBef>
                <a:spcPts val="0"/>
              </a:spcBef>
              <a:spcAft>
                <a:spcPts val="0"/>
              </a:spcAft>
              <a:buClr>
                <a:schemeClr val="dk1"/>
              </a:buClr>
              <a:buSzPts val="1100"/>
              <a:buFont typeface="Arial"/>
              <a:buNone/>
            </a:pPr>
            <a:r>
              <a:t/>
            </a:r>
            <a:endParaRPr b="1" sz="3300">
              <a:solidFill>
                <a:schemeClr val="dk1"/>
              </a:solidFill>
              <a:latin typeface="Courier New"/>
              <a:ea typeface="Courier New"/>
              <a:cs typeface="Courier New"/>
              <a:sym typeface="Courier New"/>
            </a:endParaRPr>
          </a:p>
          <a:p>
            <a:pPr indent="0" lvl="0" marL="0" rtl="0" algn="ctr">
              <a:spcBef>
                <a:spcPts val="0"/>
              </a:spcBef>
              <a:spcAft>
                <a:spcPts val="0"/>
              </a:spcAft>
              <a:buClr>
                <a:schemeClr val="dk1"/>
              </a:buClr>
              <a:buSzPts val="1100"/>
              <a:buFont typeface="Arial"/>
              <a:buNone/>
            </a:pPr>
            <a:r>
              <a:rPr b="1" lang="en-US" sz="3300">
                <a:solidFill>
                  <a:schemeClr val="dk1"/>
                </a:solidFill>
                <a:latin typeface="Courier New"/>
                <a:ea typeface="Courier New"/>
                <a:cs typeface="Courier New"/>
                <a:sym typeface="Courier New"/>
              </a:rPr>
              <a:t>These logs are used to track HTTP requests &amp; responses, identify security incidents, and analyze user behavior and web traffic patterns.</a:t>
            </a:r>
            <a:endParaRPr b="1" sz="3300">
              <a:solidFill>
                <a:schemeClr val="dk1"/>
              </a:solidFill>
              <a:latin typeface="Courier New"/>
              <a:ea typeface="Courier New"/>
              <a:cs typeface="Courier New"/>
              <a:sym typeface="Courier New"/>
            </a:endParaRPr>
          </a:p>
        </p:txBody>
      </p:sp>
      <p:sp>
        <p:nvSpPr>
          <p:cNvPr id="1396" name="Google Shape;1396;p92"/>
          <p:cNvSpPr txBox="1"/>
          <p:nvPr>
            <p:ph idx="6" type="subTitle"/>
          </p:nvPr>
        </p:nvSpPr>
        <p:spPr>
          <a:xfrm>
            <a:off x="14810609" y="3801933"/>
            <a:ext cx="8151600" cy="1269600"/>
          </a:xfrm>
          <a:prstGeom prst="rect">
            <a:avLst/>
          </a:prstGeom>
        </p:spPr>
        <p:txBody>
          <a:bodyPr anchorCtr="0" anchor="ctr" bIns="0" lIns="487575" spcFirstLastPara="1" rIns="1219000" wrap="square" tIns="0">
            <a:noAutofit/>
          </a:bodyPr>
          <a:lstStyle/>
          <a:p>
            <a:pPr indent="0" lvl="0" marL="0" rtl="0" algn="ctr">
              <a:spcBef>
                <a:spcPts val="0"/>
              </a:spcBef>
              <a:spcAft>
                <a:spcPts val="0"/>
              </a:spcAft>
              <a:buNone/>
            </a:pPr>
            <a:r>
              <a:rPr b="1" lang="en-US" sz="4000">
                <a:latin typeface="Courier New"/>
                <a:ea typeface="Courier New"/>
                <a:cs typeface="Courier New"/>
                <a:sym typeface="Courier New"/>
              </a:rPr>
              <a:t>Apache Logs</a:t>
            </a:r>
            <a:endParaRPr b="1" sz="4000">
              <a:latin typeface="Courier New"/>
              <a:ea typeface="Courier New"/>
              <a:cs typeface="Courier New"/>
              <a:sym typeface="Courier New"/>
            </a:endParaRPr>
          </a:p>
        </p:txBody>
      </p:sp>
      <p:sp>
        <p:nvSpPr>
          <p:cNvPr id="1397" name="Google Shape;1397;p92"/>
          <p:cNvSpPr txBox="1"/>
          <p:nvPr/>
        </p:nvSpPr>
        <p:spPr>
          <a:xfrm>
            <a:off x="1657075" y="4000075"/>
            <a:ext cx="151932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600">
                <a:solidFill>
                  <a:schemeClr val="lt1"/>
                </a:solidFill>
                <a:latin typeface="Courier New"/>
                <a:ea typeface="Courier New"/>
                <a:cs typeface="Courier New"/>
                <a:sym typeface="Courier New"/>
              </a:rPr>
              <a:t>1</a:t>
            </a:r>
            <a:endParaRPr b="1" sz="4600">
              <a:solidFill>
                <a:schemeClr val="lt1"/>
              </a:solidFill>
              <a:latin typeface="Courier New"/>
              <a:ea typeface="Courier New"/>
              <a:cs typeface="Courier New"/>
              <a:sym typeface="Courier New"/>
            </a:endParaRPr>
          </a:p>
        </p:txBody>
      </p:sp>
      <p:sp>
        <p:nvSpPr>
          <p:cNvPr id="1398" name="Google Shape;1398;p92"/>
          <p:cNvSpPr txBox="1"/>
          <p:nvPr/>
        </p:nvSpPr>
        <p:spPr>
          <a:xfrm>
            <a:off x="13581000" y="3999775"/>
            <a:ext cx="151932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600">
                <a:solidFill>
                  <a:schemeClr val="lt1"/>
                </a:solidFill>
                <a:latin typeface="Courier New"/>
                <a:ea typeface="Courier New"/>
                <a:cs typeface="Courier New"/>
                <a:sym typeface="Courier New"/>
              </a:rPr>
              <a:t>2</a:t>
            </a:r>
            <a:endParaRPr b="1" sz="4600">
              <a:solidFill>
                <a:schemeClr val="lt1"/>
              </a:solidFill>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pic>
        <p:nvPicPr>
          <p:cNvPr id="1403" name="Google Shape;1403;p93"/>
          <p:cNvPicPr preferRelativeResize="0"/>
          <p:nvPr/>
        </p:nvPicPr>
        <p:blipFill rotWithShape="1">
          <a:blip r:embed="rId3">
            <a:alphaModFix/>
          </a:blip>
          <a:srcRect b="2471" l="0" r="0" t="2471"/>
          <a:stretch/>
        </p:blipFill>
        <p:spPr>
          <a:xfrm>
            <a:off x="731334" y="773067"/>
            <a:ext cx="22914824" cy="12246447"/>
          </a:xfrm>
          <a:prstGeom prst="rect">
            <a:avLst/>
          </a:prstGeom>
          <a:noFill/>
          <a:ln>
            <a:noFill/>
          </a:ln>
        </p:spPr>
      </p:pic>
      <p:sp>
        <p:nvSpPr>
          <p:cNvPr id="1404" name="Google Shape;1404;p93"/>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405" name="Google Shape;1405;p93"/>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b="1" lang="en-US" sz="10000">
                <a:solidFill>
                  <a:schemeClr val="lt1"/>
                </a:solidFill>
                <a:latin typeface="Courier New"/>
                <a:ea typeface="Courier New"/>
                <a:cs typeface="Courier New"/>
                <a:sym typeface="Courier New"/>
              </a:rPr>
              <a:t>Windows Logs</a:t>
            </a:r>
            <a:endParaRPr b="1" sz="10000">
              <a:latin typeface="Courier New"/>
              <a:ea typeface="Courier New"/>
              <a:cs typeface="Courier New"/>
              <a:sym typeface="Courier New"/>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406" name="Google Shape;1406;p93"/>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latin typeface="Courier New"/>
                <a:ea typeface="Courier New"/>
                <a:cs typeface="Courier New"/>
                <a:sym typeface="Courier New"/>
              </a:rPr>
              <a:t>Reports </a:t>
            </a:r>
            <a:r>
              <a:rPr b="1" lang="en-US">
                <a:solidFill>
                  <a:schemeClr val="lt1"/>
                </a:solidFill>
                <a:latin typeface="Courier New"/>
                <a:ea typeface="Courier New"/>
                <a:cs typeface="Courier New"/>
                <a:sym typeface="Courier New"/>
              </a:rPr>
              <a:t>—</a:t>
            </a:r>
            <a:r>
              <a:rPr b="1" lang="en-US">
                <a:latin typeface="Courier New"/>
                <a:ea typeface="Courier New"/>
                <a:cs typeface="Courier New"/>
                <a:sym typeface="Courier New"/>
              </a:rPr>
              <a:t> Windows</a:t>
            </a:r>
            <a:endParaRPr b="1">
              <a:latin typeface="Courier New"/>
              <a:ea typeface="Courier New"/>
              <a:cs typeface="Courier New"/>
              <a:sym typeface="Courier New"/>
            </a:endParaRPr>
          </a:p>
        </p:txBody>
      </p:sp>
      <p:sp>
        <p:nvSpPr>
          <p:cNvPr id="1412" name="Google Shape;1412;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3" name="Google Shape;1413;p9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latin typeface="Courier New"/>
                <a:ea typeface="Courier New"/>
                <a:cs typeface="Courier New"/>
                <a:sym typeface="Courier New"/>
              </a:rPr>
              <a:t>Designed the following reports:</a:t>
            </a:r>
            <a:endParaRPr sz="4400">
              <a:latin typeface="Courier New"/>
              <a:ea typeface="Courier New"/>
              <a:cs typeface="Courier New"/>
              <a:sym typeface="Courier New"/>
            </a:endParaRPr>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14" name="Google Shape;1414;p94"/>
          <p:cNvGraphicFramePr/>
          <p:nvPr/>
        </p:nvGraphicFramePr>
        <p:xfrm>
          <a:off x="1191013" y="4086900"/>
          <a:ext cx="3000000" cy="3000000"/>
        </p:xfrm>
        <a:graphic>
          <a:graphicData uri="http://schemas.openxmlformats.org/drawingml/2006/table">
            <a:tbl>
              <a:tblPr>
                <a:noFill/>
                <a:tableStyleId>{AFEB8FFD-4A36-41BA-B6DF-1894E5EDB9D3}</a:tableStyleId>
              </a:tblPr>
              <a:tblGrid>
                <a:gridCol w="10878550"/>
                <a:gridCol w="10878550"/>
              </a:tblGrid>
              <a:tr h="1907450">
                <a:tc>
                  <a:txBody>
                    <a:bodyPr/>
                    <a:lstStyle/>
                    <a:p>
                      <a:pPr indent="0" lvl="0" marL="0" rtl="0" algn="ctr">
                        <a:spcBef>
                          <a:spcPts val="0"/>
                        </a:spcBef>
                        <a:spcAft>
                          <a:spcPts val="0"/>
                        </a:spcAft>
                        <a:buNone/>
                      </a:pPr>
                      <a:r>
                        <a:rPr b="1" lang="en-US" sz="4700">
                          <a:latin typeface="Courier New"/>
                          <a:ea typeface="Courier New"/>
                          <a:cs typeface="Courier New"/>
                          <a:sym typeface="Courier New"/>
                        </a:rPr>
                        <a:t>Report Name</a:t>
                      </a:r>
                      <a:endParaRPr b="1" sz="4700">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US" sz="4600">
                          <a:latin typeface="Courier New"/>
                          <a:ea typeface="Courier New"/>
                          <a:cs typeface="Courier New"/>
                          <a:sym typeface="Courier New"/>
                        </a:rPr>
                        <a:t>Report </a:t>
                      </a:r>
                      <a:r>
                        <a:rPr b="1" lang="en-US" sz="4600">
                          <a:latin typeface="Courier New"/>
                          <a:ea typeface="Courier New"/>
                          <a:cs typeface="Courier New"/>
                          <a:sym typeface="Courier New"/>
                        </a:rPr>
                        <a:t>Description</a:t>
                      </a:r>
                      <a:endParaRPr b="1" sz="4600">
                        <a:latin typeface="Courier New"/>
                        <a:ea typeface="Courier New"/>
                        <a:cs typeface="Courier New"/>
                        <a:sym typeface="Courier New"/>
                      </a:endParaRPr>
                    </a:p>
                  </a:txBody>
                  <a:tcPr marT="91425" marB="91425" marR="91425" marL="91425"/>
                </a:tc>
              </a:tr>
              <a:tr h="853400">
                <a:tc>
                  <a:txBody>
                    <a:bodyPr/>
                    <a:lstStyle/>
                    <a:p>
                      <a:pPr indent="0" lvl="0" marL="0" rtl="0" algn="ctr">
                        <a:spcBef>
                          <a:spcPts val="0"/>
                        </a:spcBef>
                        <a:spcAft>
                          <a:spcPts val="0"/>
                        </a:spcAft>
                        <a:buNone/>
                      </a:pPr>
                      <a:r>
                        <a:rPr b="1" lang="en-US" sz="4200">
                          <a:latin typeface="Courier New"/>
                          <a:ea typeface="Courier New"/>
                          <a:cs typeface="Courier New"/>
                          <a:sym typeface="Courier New"/>
                        </a:rPr>
                        <a:t>Table of Signature and Signature ID’s</a:t>
                      </a:r>
                      <a:endParaRPr b="1" sz="4200">
                        <a:latin typeface="Courier New"/>
                        <a:ea typeface="Courier New"/>
                        <a:cs typeface="Courier New"/>
                        <a:sym typeface="Courier New"/>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100">
                          <a:latin typeface="Courier New"/>
                          <a:ea typeface="Courier New"/>
                          <a:cs typeface="Courier New"/>
                          <a:sym typeface="Courier New"/>
                        </a:rPr>
                        <a:t>The ‘signature’ field describes the event, providing context about what </a:t>
                      </a:r>
                      <a:r>
                        <a:rPr lang="en-US" sz="3100">
                          <a:latin typeface="Courier New"/>
                          <a:ea typeface="Courier New"/>
                          <a:cs typeface="Courier New"/>
                          <a:sym typeface="Courier New"/>
                        </a:rPr>
                        <a:t>occurred</a:t>
                      </a:r>
                      <a:r>
                        <a:rPr lang="en-US" sz="3100">
                          <a:latin typeface="Courier New"/>
                          <a:ea typeface="Courier New"/>
                          <a:cs typeface="Courier New"/>
                          <a:sym typeface="Courier New"/>
                        </a:rPr>
                        <a:t> and the ‘signature_id” helps pinpoint specific types of events as a </a:t>
                      </a:r>
                      <a:r>
                        <a:rPr lang="en-US" sz="3100">
                          <a:latin typeface="Courier New"/>
                          <a:ea typeface="Courier New"/>
                          <a:cs typeface="Courier New"/>
                          <a:sym typeface="Courier New"/>
                        </a:rPr>
                        <a:t>unique</a:t>
                      </a:r>
                      <a:r>
                        <a:rPr lang="en-US" sz="3100">
                          <a:latin typeface="Courier New"/>
                          <a:ea typeface="Courier New"/>
                          <a:cs typeface="Courier New"/>
                          <a:sym typeface="Courier New"/>
                        </a:rPr>
                        <a:t> identifier.</a:t>
                      </a:r>
                      <a:endParaRPr sz="3100">
                        <a:latin typeface="Courier New"/>
                        <a:ea typeface="Courier New"/>
                        <a:cs typeface="Courier New"/>
                        <a:sym typeface="Courier New"/>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b="1" lang="en-US" sz="4200">
                          <a:latin typeface="Courier New"/>
                          <a:ea typeface="Courier New"/>
                          <a:cs typeface="Courier New"/>
                          <a:sym typeface="Courier New"/>
                        </a:rPr>
                        <a:t>Severity Levels by Count and Percentage</a:t>
                      </a:r>
                      <a:endParaRPr b="1" sz="4200">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100">
                          <a:latin typeface="Courier New"/>
                          <a:ea typeface="Courier New"/>
                          <a:cs typeface="Courier New"/>
                          <a:sym typeface="Courier New"/>
                        </a:rPr>
                        <a:t>The ‘severity’ field </a:t>
                      </a:r>
                      <a:r>
                        <a:rPr lang="en-US" sz="3100">
                          <a:latin typeface="Courier New"/>
                          <a:ea typeface="Courier New"/>
                          <a:cs typeface="Courier New"/>
                          <a:sym typeface="Courier New"/>
                        </a:rPr>
                        <a:t>reflects</a:t>
                      </a:r>
                      <a:r>
                        <a:rPr lang="en-US" sz="3100">
                          <a:latin typeface="Courier New"/>
                          <a:ea typeface="Courier New"/>
                          <a:cs typeface="Courier New"/>
                          <a:sym typeface="Courier New"/>
                        </a:rPr>
                        <a:t> the seriousness of the event, allowing us to prioritize incidents based on their potential impact.</a:t>
                      </a:r>
                      <a:endParaRPr sz="3100">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b="1" lang="en-US" sz="4200">
                          <a:latin typeface="Courier New"/>
                          <a:ea typeface="Courier New"/>
                          <a:cs typeface="Courier New"/>
                          <a:sym typeface="Courier New"/>
                        </a:rPr>
                        <a:t>Status by Success and Failure</a:t>
                      </a:r>
                      <a:endParaRPr b="1" sz="4200">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3100">
                          <a:latin typeface="Courier New"/>
                          <a:ea typeface="Courier New"/>
                          <a:cs typeface="Courier New"/>
                          <a:sym typeface="Courier New"/>
                        </a:rPr>
                        <a:t>The ‘status’ field indicates whether the event was successful or not, helping us identify failed login attempts or other unsuccessful actions.</a:t>
                      </a:r>
                      <a:endParaRPr sz="3100">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95"/>
          <p:cNvSpPr txBox="1"/>
          <p:nvPr>
            <p:ph type="title"/>
          </p:nvPr>
        </p:nvSpPr>
        <p:spPr>
          <a:xfrm>
            <a:off x="-32791" y="7620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latin typeface="Courier New"/>
                <a:ea typeface="Courier New"/>
                <a:cs typeface="Courier New"/>
                <a:sym typeface="Courier New"/>
              </a:rPr>
              <a:t>Reports Images</a:t>
            </a:r>
            <a:r>
              <a:rPr b="1" lang="en-US">
                <a:latin typeface="Courier New"/>
                <a:ea typeface="Courier New"/>
                <a:cs typeface="Courier New"/>
                <a:sym typeface="Courier New"/>
              </a:rPr>
              <a:t> </a:t>
            </a:r>
            <a:r>
              <a:rPr b="1" lang="en-US">
                <a:solidFill>
                  <a:schemeClr val="lt1"/>
                </a:solidFill>
                <a:latin typeface="Courier New"/>
                <a:ea typeface="Courier New"/>
                <a:cs typeface="Courier New"/>
                <a:sym typeface="Courier New"/>
              </a:rPr>
              <a:t>—</a:t>
            </a:r>
            <a:r>
              <a:rPr b="1" lang="en-US">
                <a:latin typeface="Courier New"/>
                <a:ea typeface="Courier New"/>
                <a:cs typeface="Courier New"/>
                <a:sym typeface="Courier New"/>
              </a:rPr>
              <a:t> Windows</a:t>
            </a:r>
            <a:endParaRPr b="1">
              <a:latin typeface="Courier New"/>
              <a:ea typeface="Courier New"/>
              <a:cs typeface="Courier New"/>
              <a:sym typeface="Courier New"/>
            </a:endParaRPr>
          </a:p>
        </p:txBody>
      </p:sp>
      <p:sp>
        <p:nvSpPr>
          <p:cNvPr id="1421" name="Google Shape;1421;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22" name="Google Shape;1422;p95"/>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23" name="Google Shape;1423;p95"/>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24" name="Google Shape;1424;p95"/>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pic>
        <p:nvPicPr>
          <p:cNvPr id="1425" name="Google Shape;1425;p95"/>
          <p:cNvPicPr preferRelativeResize="0"/>
          <p:nvPr/>
        </p:nvPicPr>
        <p:blipFill>
          <a:blip r:embed="rId3">
            <a:alphaModFix/>
          </a:blip>
          <a:stretch>
            <a:fillRect/>
          </a:stretch>
        </p:blipFill>
        <p:spPr>
          <a:xfrm>
            <a:off x="1204538" y="2417000"/>
            <a:ext cx="21968424" cy="843502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96"/>
          <p:cNvSpPr txBox="1"/>
          <p:nvPr>
            <p:ph type="title"/>
          </p:nvPr>
        </p:nvSpPr>
        <p:spPr>
          <a:xfrm>
            <a:off x="-32791" y="7620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latin typeface="Courier New"/>
                <a:ea typeface="Courier New"/>
                <a:cs typeface="Courier New"/>
                <a:sym typeface="Courier New"/>
              </a:rPr>
              <a:t>Reports Images </a:t>
            </a:r>
            <a:r>
              <a:rPr b="1" lang="en-US">
                <a:solidFill>
                  <a:schemeClr val="lt1"/>
                </a:solidFill>
                <a:latin typeface="Courier New"/>
                <a:ea typeface="Courier New"/>
                <a:cs typeface="Courier New"/>
                <a:sym typeface="Courier New"/>
              </a:rPr>
              <a:t>—</a:t>
            </a:r>
            <a:r>
              <a:rPr b="1" lang="en-US">
                <a:latin typeface="Courier New"/>
                <a:ea typeface="Courier New"/>
                <a:cs typeface="Courier New"/>
                <a:sym typeface="Courier New"/>
              </a:rPr>
              <a:t> Windows (cont.)</a:t>
            </a:r>
            <a:endParaRPr b="1">
              <a:latin typeface="Courier New"/>
              <a:ea typeface="Courier New"/>
              <a:cs typeface="Courier New"/>
              <a:sym typeface="Courier New"/>
            </a:endParaRPr>
          </a:p>
        </p:txBody>
      </p:sp>
      <p:sp>
        <p:nvSpPr>
          <p:cNvPr id="1432" name="Google Shape;1432;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33" name="Google Shape;1433;p96"/>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34" name="Google Shape;1434;p96"/>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35" name="Google Shape;1435;p96"/>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4000"/>
          </a:p>
        </p:txBody>
      </p:sp>
      <p:pic>
        <p:nvPicPr>
          <p:cNvPr id="1436" name="Google Shape;1436;p96"/>
          <p:cNvPicPr preferRelativeResize="0"/>
          <p:nvPr/>
        </p:nvPicPr>
        <p:blipFill rotWithShape="1">
          <a:blip r:embed="rId3">
            <a:alphaModFix/>
          </a:blip>
          <a:srcRect b="42018" l="0" r="0" t="0"/>
          <a:stretch/>
        </p:blipFill>
        <p:spPr>
          <a:xfrm>
            <a:off x="1152337" y="1865325"/>
            <a:ext cx="22072974" cy="5624900"/>
          </a:xfrm>
          <a:prstGeom prst="rect">
            <a:avLst/>
          </a:prstGeom>
          <a:noFill/>
          <a:ln>
            <a:noFill/>
          </a:ln>
        </p:spPr>
      </p:pic>
      <p:pic>
        <p:nvPicPr>
          <p:cNvPr id="1437" name="Google Shape;1437;p96"/>
          <p:cNvPicPr preferRelativeResize="0"/>
          <p:nvPr/>
        </p:nvPicPr>
        <p:blipFill rotWithShape="1">
          <a:blip r:embed="rId4">
            <a:alphaModFix/>
          </a:blip>
          <a:srcRect b="22486" l="0" r="0" t="0"/>
          <a:stretch/>
        </p:blipFill>
        <p:spPr>
          <a:xfrm>
            <a:off x="1152325" y="7636405"/>
            <a:ext cx="22072976" cy="50821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9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latin typeface="Courier New"/>
                <a:ea typeface="Courier New"/>
                <a:cs typeface="Courier New"/>
                <a:sym typeface="Courier New"/>
              </a:rPr>
              <a:t>Alerts </a:t>
            </a:r>
            <a:r>
              <a:rPr b="1" lang="en-US">
                <a:solidFill>
                  <a:schemeClr val="lt1"/>
                </a:solidFill>
                <a:latin typeface="Courier New"/>
                <a:ea typeface="Courier New"/>
                <a:cs typeface="Courier New"/>
                <a:sym typeface="Courier New"/>
              </a:rPr>
              <a:t>—</a:t>
            </a:r>
            <a:r>
              <a:rPr b="1" lang="en-US">
                <a:latin typeface="Courier New"/>
                <a:ea typeface="Courier New"/>
                <a:cs typeface="Courier New"/>
                <a:sym typeface="Courier New"/>
              </a:rPr>
              <a:t> Windows</a:t>
            </a:r>
            <a:endParaRPr b="1">
              <a:latin typeface="Courier New"/>
              <a:ea typeface="Courier New"/>
              <a:cs typeface="Courier New"/>
              <a:sym typeface="Courier New"/>
            </a:endParaRPr>
          </a:p>
        </p:txBody>
      </p:sp>
      <p:sp>
        <p:nvSpPr>
          <p:cNvPr id="1443" name="Google Shape;1443;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44" name="Google Shape;1444;p97"/>
          <p:cNvSpPr txBox="1"/>
          <p:nvPr>
            <p:ph idx="3" type="body"/>
          </p:nvPr>
        </p:nvSpPr>
        <p:spPr>
          <a:xfrm>
            <a:off x="717425" y="1924650"/>
            <a:ext cx="22942800" cy="9866700"/>
          </a:xfrm>
          <a:prstGeom prst="rect">
            <a:avLst/>
          </a:prstGeom>
        </p:spPr>
        <p:txBody>
          <a:bodyPr anchorCtr="0" anchor="t" bIns="2437975" lIns="1219000" spcFirstLastPara="1" rIns="1219000" wrap="square" tIns="0">
            <a:noAutofit/>
          </a:bodyPr>
          <a:lstStyle/>
          <a:p>
            <a:pPr indent="0" lvl="0" marL="0" rtl="0" algn="ctr">
              <a:spcBef>
                <a:spcPts val="0"/>
              </a:spcBef>
              <a:spcAft>
                <a:spcPts val="0"/>
              </a:spcAft>
              <a:buNone/>
            </a:pPr>
            <a:r>
              <a:rPr lang="en-US" sz="4400">
                <a:latin typeface="Courier New"/>
                <a:ea typeface="Courier New"/>
                <a:cs typeface="Courier New"/>
                <a:sym typeface="Courier New"/>
              </a:rPr>
              <a:t>Designed the following alerts:</a:t>
            </a:r>
            <a:endParaRPr sz="4400">
              <a:latin typeface="Courier New"/>
              <a:ea typeface="Courier New"/>
              <a:cs typeface="Courier New"/>
              <a:sym typeface="Courier New"/>
            </a:endParaRPr>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45" name="Google Shape;1445;p97"/>
          <p:cNvGraphicFramePr/>
          <p:nvPr/>
        </p:nvGraphicFramePr>
        <p:xfrm>
          <a:off x="1296213" y="3023500"/>
          <a:ext cx="3000000" cy="3000000"/>
        </p:xfrm>
        <a:graphic>
          <a:graphicData uri="http://schemas.openxmlformats.org/drawingml/2006/table">
            <a:tbl>
              <a:tblPr>
                <a:noFill/>
                <a:tableStyleId>{AFEB8FFD-4A36-41BA-B6DF-1894E5EDB9D3}</a:tableStyleId>
              </a:tblPr>
              <a:tblGrid>
                <a:gridCol w="5439275"/>
                <a:gridCol w="5439275"/>
                <a:gridCol w="5439275"/>
                <a:gridCol w="5439275"/>
              </a:tblGrid>
              <a:tr h="1905075">
                <a:tc>
                  <a:txBody>
                    <a:bodyPr/>
                    <a:lstStyle/>
                    <a:p>
                      <a:pPr indent="0" lvl="0" marL="0" rtl="0" algn="ctr">
                        <a:spcBef>
                          <a:spcPts val="0"/>
                        </a:spcBef>
                        <a:spcAft>
                          <a:spcPts val="0"/>
                        </a:spcAft>
                        <a:buNone/>
                      </a:pPr>
                      <a:r>
                        <a:rPr b="1" lang="en-US" sz="4700">
                          <a:latin typeface="Courier New"/>
                          <a:ea typeface="Courier New"/>
                          <a:cs typeface="Courier New"/>
                          <a:sym typeface="Courier New"/>
                        </a:rPr>
                        <a:t>Alert</a:t>
                      </a:r>
                      <a:r>
                        <a:rPr b="1" lang="en-US" sz="4700">
                          <a:latin typeface="Courier New"/>
                          <a:ea typeface="Courier New"/>
                          <a:cs typeface="Courier New"/>
                          <a:sym typeface="Courier New"/>
                        </a:rPr>
                        <a:t> </a:t>
                      </a:r>
                      <a:endParaRPr b="1" sz="4700">
                        <a:latin typeface="Courier New"/>
                        <a:ea typeface="Courier New"/>
                        <a:cs typeface="Courier New"/>
                        <a:sym typeface="Courier New"/>
                      </a:endParaRPr>
                    </a:p>
                    <a:p>
                      <a:pPr indent="0" lvl="0" marL="0" rtl="0" algn="ctr">
                        <a:spcBef>
                          <a:spcPts val="0"/>
                        </a:spcBef>
                        <a:spcAft>
                          <a:spcPts val="0"/>
                        </a:spcAft>
                        <a:buNone/>
                      </a:pPr>
                      <a:r>
                        <a:rPr b="1" lang="en-US" sz="4700">
                          <a:latin typeface="Courier New"/>
                          <a:ea typeface="Courier New"/>
                          <a:cs typeface="Courier New"/>
                          <a:sym typeface="Courier New"/>
                        </a:rPr>
                        <a:t>Name</a:t>
                      </a:r>
                      <a:endParaRPr b="1" sz="4700">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US" sz="4700">
                          <a:latin typeface="Courier New"/>
                          <a:ea typeface="Courier New"/>
                          <a:cs typeface="Courier New"/>
                          <a:sym typeface="Courier New"/>
                        </a:rPr>
                        <a:t>Alert</a:t>
                      </a:r>
                      <a:r>
                        <a:rPr b="1" lang="en-US" sz="4700">
                          <a:latin typeface="Courier New"/>
                          <a:ea typeface="Courier New"/>
                          <a:cs typeface="Courier New"/>
                          <a:sym typeface="Courier New"/>
                        </a:rPr>
                        <a:t> </a:t>
                      </a:r>
                      <a:r>
                        <a:rPr b="1" lang="en-US" sz="4700">
                          <a:latin typeface="Courier New"/>
                          <a:ea typeface="Courier New"/>
                          <a:cs typeface="Courier New"/>
                          <a:sym typeface="Courier New"/>
                        </a:rPr>
                        <a:t>Description</a:t>
                      </a:r>
                      <a:endParaRPr b="1" sz="4700">
                        <a:latin typeface="Courier New"/>
                        <a:ea typeface="Courier New"/>
                        <a:cs typeface="Courier New"/>
                        <a:sym typeface="Courier New"/>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700">
                          <a:latin typeface="Courier New"/>
                          <a:ea typeface="Courier New"/>
                          <a:cs typeface="Courier New"/>
                          <a:sym typeface="Courier New"/>
                        </a:rPr>
                        <a:t>Alert </a:t>
                      </a:r>
                      <a:endParaRPr b="1" sz="4700">
                        <a:latin typeface="Courier New"/>
                        <a:ea typeface="Courier New"/>
                        <a:cs typeface="Courier New"/>
                        <a:sym typeface="Courier New"/>
                      </a:endParaRPr>
                    </a:p>
                    <a:p>
                      <a:pPr indent="0" lvl="0" marL="0" rtl="0" algn="ctr">
                        <a:spcBef>
                          <a:spcPts val="0"/>
                        </a:spcBef>
                        <a:spcAft>
                          <a:spcPts val="0"/>
                        </a:spcAft>
                        <a:buNone/>
                      </a:pPr>
                      <a:r>
                        <a:rPr b="1" lang="en-US" sz="4700">
                          <a:latin typeface="Courier New"/>
                          <a:ea typeface="Courier New"/>
                          <a:cs typeface="Courier New"/>
                          <a:sym typeface="Courier New"/>
                        </a:rPr>
                        <a:t>Baseline</a:t>
                      </a:r>
                      <a:endParaRPr b="1" sz="4700">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700">
                          <a:latin typeface="Courier New"/>
                          <a:ea typeface="Courier New"/>
                          <a:cs typeface="Courier New"/>
                          <a:sym typeface="Courier New"/>
                        </a:rPr>
                        <a:t>Alert Threshold</a:t>
                      </a:r>
                      <a:endParaRPr b="1" sz="4700">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48975">
                <a:tc>
                  <a:txBody>
                    <a:bodyPr/>
                    <a:lstStyle/>
                    <a:p>
                      <a:pPr indent="0" lvl="0" marL="0" rtl="0" algn="ctr">
                        <a:spcBef>
                          <a:spcPts val="0"/>
                        </a:spcBef>
                        <a:spcAft>
                          <a:spcPts val="0"/>
                        </a:spcAft>
                        <a:buNone/>
                      </a:pPr>
                      <a:r>
                        <a:rPr b="1" lang="en-US" sz="5100">
                          <a:latin typeface="Courier New"/>
                          <a:ea typeface="Courier New"/>
                          <a:cs typeface="Courier New"/>
                          <a:sym typeface="Courier New"/>
                        </a:rPr>
                        <a:t>Windows Failed Attempts</a:t>
                      </a:r>
                      <a:endParaRPr b="1" sz="5100">
                        <a:latin typeface="Courier New"/>
                        <a:ea typeface="Courier New"/>
                        <a:cs typeface="Courier New"/>
                        <a:sym typeface="Courier New"/>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2500">
                          <a:latin typeface="Courier New"/>
                          <a:ea typeface="Courier New"/>
                          <a:cs typeface="Courier New"/>
                          <a:sym typeface="Courier New"/>
                        </a:rPr>
                        <a:t>This alert monitors the Windows security logs for a high number of failed </a:t>
                      </a:r>
                      <a:r>
                        <a:rPr b="1" lang="en-US" sz="2500">
                          <a:latin typeface="Courier New"/>
                          <a:ea typeface="Courier New"/>
                          <a:cs typeface="Courier New"/>
                          <a:sym typeface="Courier New"/>
                        </a:rPr>
                        <a:t>login</a:t>
                      </a:r>
                      <a:r>
                        <a:rPr b="1" lang="en-US" sz="2500">
                          <a:latin typeface="Courier New"/>
                          <a:ea typeface="Courier New"/>
                          <a:cs typeface="Courier New"/>
                          <a:sym typeface="Courier New"/>
                        </a:rPr>
                        <a:t> attempts within a specified time frame. Frequent failed </a:t>
                      </a:r>
                      <a:r>
                        <a:rPr b="1" lang="en-US" sz="2500">
                          <a:latin typeface="Courier New"/>
                          <a:ea typeface="Courier New"/>
                          <a:cs typeface="Courier New"/>
                          <a:sym typeface="Courier New"/>
                        </a:rPr>
                        <a:t>login</a:t>
                      </a:r>
                      <a:r>
                        <a:rPr b="1" lang="en-US" sz="2500">
                          <a:latin typeface="Courier New"/>
                          <a:ea typeface="Courier New"/>
                          <a:cs typeface="Courier New"/>
                          <a:sym typeface="Courier New"/>
                        </a:rPr>
                        <a:t> attempts may indicate a brute force attack or unauthorized access attempts.</a:t>
                      </a:r>
                      <a:endParaRPr b="1" sz="2500">
                        <a:latin typeface="Courier New"/>
                        <a:ea typeface="Courier New"/>
                        <a:cs typeface="Courier New"/>
                        <a:sym typeface="Courier New"/>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b="1" lang="en-US" sz="3100">
                          <a:solidFill>
                            <a:schemeClr val="dk1"/>
                          </a:solidFill>
                          <a:latin typeface="Courier New"/>
                          <a:ea typeface="Courier New"/>
                          <a:cs typeface="Courier New"/>
                          <a:sym typeface="Courier New"/>
                        </a:rPr>
                        <a:t>Average Failed Attempts per Hour = 5</a:t>
                      </a:r>
                      <a:endParaRPr b="1" sz="3100">
                        <a:latin typeface="Courier New"/>
                        <a:ea typeface="Courier New"/>
                        <a:cs typeface="Courier New"/>
                        <a:sym typeface="Courier New"/>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3700">
                          <a:latin typeface="Courier New"/>
                          <a:ea typeface="Courier New"/>
                          <a:cs typeface="Courier New"/>
                          <a:sym typeface="Courier New"/>
                        </a:rPr>
                        <a:t>Threshold = 8 Failed Attempts Per Hour</a:t>
                      </a:r>
                      <a:endParaRPr b="1" sz="3700">
                        <a:latin typeface="Courier New"/>
                        <a:ea typeface="Courier New"/>
                        <a:cs typeface="Courier New"/>
                        <a:sym typeface="Courier New"/>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46" name="Google Shape;1446;p97"/>
          <p:cNvSpPr txBox="1"/>
          <p:nvPr/>
        </p:nvSpPr>
        <p:spPr>
          <a:xfrm>
            <a:off x="3906425" y="8753250"/>
            <a:ext cx="17950800" cy="496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200">
                <a:latin typeface="Courier New"/>
                <a:ea typeface="Courier New"/>
                <a:cs typeface="Courier New"/>
                <a:sym typeface="Courier New"/>
              </a:rPr>
              <a:t>JUSTIFICATION:</a:t>
            </a:r>
            <a:endParaRPr b="1" sz="4200">
              <a:latin typeface="Courier New"/>
              <a:ea typeface="Courier New"/>
              <a:cs typeface="Courier New"/>
              <a:sym typeface="Courier New"/>
            </a:endParaRPr>
          </a:p>
          <a:p>
            <a:pPr indent="0" lvl="0" marL="0" rtl="0" algn="ctr">
              <a:spcBef>
                <a:spcPts val="0"/>
              </a:spcBef>
              <a:spcAft>
                <a:spcPts val="0"/>
              </a:spcAft>
              <a:buNone/>
            </a:pPr>
            <a:r>
              <a:t/>
            </a:r>
            <a:endParaRPr b="1" sz="100">
              <a:latin typeface="Courier New"/>
              <a:ea typeface="Courier New"/>
              <a:cs typeface="Courier New"/>
              <a:sym typeface="Courier New"/>
            </a:endParaRPr>
          </a:p>
          <a:p>
            <a:pPr indent="0" lvl="0" marL="0" rtl="0" algn="ctr">
              <a:lnSpc>
                <a:spcPct val="115000"/>
              </a:lnSpc>
              <a:spcBef>
                <a:spcPts val="1200"/>
              </a:spcBef>
              <a:spcAft>
                <a:spcPts val="0"/>
              </a:spcAft>
              <a:buNone/>
            </a:pPr>
            <a:r>
              <a:rPr b="1" lang="en-US" sz="2500">
                <a:solidFill>
                  <a:schemeClr val="dk1"/>
                </a:solidFill>
                <a:latin typeface="Courier New"/>
                <a:ea typeface="Courier New"/>
                <a:cs typeface="Courier New"/>
                <a:sym typeface="Courier New"/>
              </a:rPr>
              <a:t>There are 4764 total events and 142 failed attempts, the percentage of failed attempts is approximately: 2.98%.</a:t>
            </a:r>
            <a:endParaRPr b="1" sz="2500">
              <a:solidFill>
                <a:schemeClr val="dk1"/>
              </a:solidFill>
              <a:latin typeface="Courier New"/>
              <a:ea typeface="Courier New"/>
              <a:cs typeface="Courier New"/>
              <a:sym typeface="Courier New"/>
            </a:endParaRPr>
          </a:p>
          <a:p>
            <a:pPr indent="0" lvl="0" marL="0" rtl="0" algn="ctr">
              <a:lnSpc>
                <a:spcPct val="115000"/>
              </a:lnSpc>
              <a:spcBef>
                <a:spcPts val="1200"/>
              </a:spcBef>
              <a:spcAft>
                <a:spcPts val="0"/>
              </a:spcAft>
              <a:buNone/>
            </a:pPr>
            <a:r>
              <a:rPr b="1" lang="en-US" sz="2500">
                <a:solidFill>
                  <a:schemeClr val="dk1"/>
                </a:solidFill>
                <a:latin typeface="Courier New"/>
                <a:ea typeface="Courier New"/>
                <a:cs typeface="Courier New"/>
                <a:sym typeface="Courier New"/>
              </a:rPr>
              <a:t>We calculated the average number of failed attempts per hour, 5. This average indicates the typical volume of failed </a:t>
            </a:r>
            <a:r>
              <a:rPr b="1" lang="en-US" sz="2500">
                <a:solidFill>
                  <a:schemeClr val="dk1"/>
                </a:solidFill>
                <a:latin typeface="Courier New"/>
                <a:ea typeface="Courier New"/>
                <a:cs typeface="Courier New"/>
                <a:sym typeface="Courier New"/>
              </a:rPr>
              <a:t>login</a:t>
            </a:r>
            <a:r>
              <a:rPr b="1" lang="en-US" sz="2500">
                <a:solidFill>
                  <a:schemeClr val="dk1"/>
                </a:solidFill>
                <a:latin typeface="Courier New"/>
                <a:ea typeface="Courier New"/>
                <a:cs typeface="Courier New"/>
                <a:sym typeface="Courier New"/>
              </a:rPr>
              <a:t> attempts per hour under normal conditions.</a:t>
            </a:r>
            <a:endParaRPr b="1" sz="2500">
              <a:solidFill>
                <a:schemeClr val="dk1"/>
              </a:solidFill>
              <a:latin typeface="Courier New"/>
              <a:ea typeface="Courier New"/>
              <a:cs typeface="Courier New"/>
              <a:sym typeface="Courier New"/>
            </a:endParaRPr>
          </a:p>
          <a:p>
            <a:pPr indent="0" lvl="0" marL="0" rtl="0" algn="ctr">
              <a:lnSpc>
                <a:spcPct val="115000"/>
              </a:lnSpc>
              <a:spcBef>
                <a:spcPts val="1200"/>
              </a:spcBef>
              <a:spcAft>
                <a:spcPts val="0"/>
              </a:spcAft>
              <a:buNone/>
            </a:pPr>
            <a:r>
              <a:rPr b="1" lang="en-US" sz="2500">
                <a:solidFill>
                  <a:schemeClr val="dk1"/>
                </a:solidFill>
                <a:latin typeface="Courier New"/>
                <a:ea typeface="Courier New"/>
                <a:cs typeface="Courier New"/>
                <a:sym typeface="Courier New"/>
              </a:rPr>
              <a:t>With the highest number of failed activities being 10, setting a threshold at 8 attempts per hour provides a balance. This threshold is high enough to avoid frequent false alarms but sensitive enough to detect unusual spikes in activity.</a:t>
            </a:r>
            <a:endParaRPr b="1" sz="2500">
              <a:solidFill>
                <a:schemeClr val="dk1"/>
              </a:solidFill>
              <a:latin typeface="Courier New"/>
              <a:ea typeface="Courier New"/>
              <a:cs typeface="Courier New"/>
              <a:sym typeface="Courier New"/>
            </a:endParaRPr>
          </a:p>
          <a:p>
            <a:pPr indent="0" lvl="0" marL="0" rtl="0" algn="ctr">
              <a:spcBef>
                <a:spcPts val="1200"/>
              </a:spcBef>
              <a:spcAft>
                <a:spcPts val="0"/>
              </a:spcAft>
              <a:buNone/>
            </a:pPr>
            <a:r>
              <a:t/>
            </a:r>
            <a:endParaRPr b="1" sz="2500">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3" name="Google Shape;1453;p98"/>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54" name="Google Shape;1454;p9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latin typeface="Courier New"/>
                <a:ea typeface="Courier New"/>
                <a:cs typeface="Courier New"/>
                <a:sym typeface="Courier New"/>
              </a:rPr>
              <a:t>Alerts </a:t>
            </a:r>
            <a:r>
              <a:rPr b="1" lang="en-US">
                <a:solidFill>
                  <a:schemeClr val="lt1"/>
                </a:solidFill>
                <a:latin typeface="Courier New"/>
                <a:ea typeface="Courier New"/>
                <a:cs typeface="Courier New"/>
                <a:sym typeface="Courier New"/>
              </a:rPr>
              <a:t>—</a:t>
            </a:r>
            <a:r>
              <a:rPr b="1" lang="en-US">
                <a:latin typeface="Courier New"/>
                <a:ea typeface="Courier New"/>
                <a:cs typeface="Courier New"/>
                <a:sym typeface="Courier New"/>
              </a:rPr>
              <a:t> Windows</a:t>
            </a:r>
            <a:endParaRPr b="1">
              <a:latin typeface="Courier New"/>
              <a:ea typeface="Courier New"/>
              <a:cs typeface="Courier New"/>
              <a:sym typeface="Courier New"/>
            </a:endParaRPr>
          </a:p>
        </p:txBody>
      </p:sp>
      <p:pic>
        <p:nvPicPr>
          <p:cNvPr id="1455" name="Google Shape;1455;p98"/>
          <p:cNvPicPr preferRelativeResize="0"/>
          <p:nvPr/>
        </p:nvPicPr>
        <p:blipFill rotWithShape="1">
          <a:blip r:embed="rId3">
            <a:alphaModFix/>
          </a:blip>
          <a:srcRect b="4832" l="633" r="415" t="25737"/>
          <a:stretch/>
        </p:blipFill>
        <p:spPr>
          <a:xfrm>
            <a:off x="1378325" y="2235575"/>
            <a:ext cx="21760702" cy="8561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9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latin typeface="Courier New"/>
                <a:ea typeface="Courier New"/>
                <a:cs typeface="Courier New"/>
                <a:sym typeface="Courier New"/>
              </a:rPr>
              <a:t>Alerts </a:t>
            </a:r>
            <a:r>
              <a:rPr b="1" lang="en-US">
                <a:solidFill>
                  <a:schemeClr val="lt1"/>
                </a:solidFill>
                <a:latin typeface="Courier New"/>
                <a:ea typeface="Courier New"/>
                <a:cs typeface="Courier New"/>
                <a:sym typeface="Courier New"/>
              </a:rPr>
              <a:t>—</a:t>
            </a:r>
            <a:r>
              <a:rPr b="1" lang="en-US">
                <a:latin typeface="Courier New"/>
                <a:ea typeface="Courier New"/>
                <a:cs typeface="Courier New"/>
                <a:sym typeface="Courier New"/>
              </a:rPr>
              <a:t> Windows (cont.)</a:t>
            </a:r>
            <a:endParaRPr b="1">
              <a:latin typeface="Courier New"/>
              <a:ea typeface="Courier New"/>
              <a:cs typeface="Courier New"/>
              <a:sym typeface="Courier New"/>
            </a:endParaRPr>
          </a:p>
        </p:txBody>
      </p:sp>
      <p:sp>
        <p:nvSpPr>
          <p:cNvPr id="1461" name="Google Shape;1461;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62" name="Google Shape;1462;p9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ctr">
              <a:spcBef>
                <a:spcPts val="0"/>
              </a:spcBef>
              <a:spcAft>
                <a:spcPts val="0"/>
              </a:spcAft>
              <a:buNone/>
            </a:pPr>
            <a:r>
              <a:rPr lang="en-US" sz="4400">
                <a:latin typeface="Courier New"/>
                <a:ea typeface="Courier New"/>
                <a:cs typeface="Courier New"/>
                <a:sym typeface="Courier New"/>
              </a:rPr>
              <a:t>Designed the following alerts:</a:t>
            </a:r>
            <a:endParaRPr sz="4400">
              <a:latin typeface="Courier New"/>
              <a:ea typeface="Courier New"/>
              <a:cs typeface="Courier New"/>
              <a:sym typeface="Courier New"/>
            </a:endParaRPr>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63" name="Google Shape;1463;p99"/>
          <p:cNvGraphicFramePr/>
          <p:nvPr/>
        </p:nvGraphicFramePr>
        <p:xfrm>
          <a:off x="1296213" y="3863700"/>
          <a:ext cx="3000000" cy="3000000"/>
        </p:xfrm>
        <a:graphic>
          <a:graphicData uri="http://schemas.openxmlformats.org/drawingml/2006/table">
            <a:tbl>
              <a:tblPr>
                <a:noFill/>
                <a:tableStyleId>{AFEB8FFD-4A36-41BA-B6DF-1894E5EDB9D3}</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Courier New"/>
                          <a:ea typeface="Courier New"/>
                          <a:cs typeface="Courier New"/>
                          <a:sym typeface="Courier New"/>
                        </a:rPr>
                        <a:t>Alert </a:t>
                      </a:r>
                      <a:endParaRPr b="1" sz="4400">
                        <a:latin typeface="Courier New"/>
                        <a:ea typeface="Courier New"/>
                        <a:cs typeface="Courier New"/>
                        <a:sym typeface="Courier New"/>
                      </a:endParaRPr>
                    </a:p>
                    <a:p>
                      <a:pPr indent="0" lvl="0" marL="0" rtl="0" algn="ctr">
                        <a:spcBef>
                          <a:spcPts val="0"/>
                        </a:spcBef>
                        <a:spcAft>
                          <a:spcPts val="0"/>
                        </a:spcAft>
                        <a:buNone/>
                      </a:pPr>
                      <a:r>
                        <a:rPr b="1" lang="en-US" sz="4400">
                          <a:latin typeface="Courier New"/>
                          <a:ea typeface="Courier New"/>
                          <a:cs typeface="Courier New"/>
                          <a:sym typeface="Courier New"/>
                        </a:rPr>
                        <a:t>Name</a:t>
                      </a:r>
                      <a:endParaRPr b="1" sz="4400">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US" sz="4400">
                          <a:latin typeface="Courier New"/>
                          <a:ea typeface="Courier New"/>
                          <a:cs typeface="Courier New"/>
                          <a:sym typeface="Courier New"/>
                        </a:rPr>
                        <a:t>Alert </a:t>
                      </a:r>
                      <a:r>
                        <a:rPr b="1" lang="en-US" sz="4400">
                          <a:latin typeface="Courier New"/>
                          <a:ea typeface="Courier New"/>
                          <a:cs typeface="Courier New"/>
                          <a:sym typeface="Courier New"/>
                        </a:rPr>
                        <a:t>Description</a:t>
                      </a:r>
                      <a:endParaRPr b="1" sz="4400">
                        <a:latin typeface="Courier New"/>
                        <a:ea typeface="Courier New"/>
                        <a:cs typeface="Courier New"/>
                        <a:sym typeface="Courier New"/>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Courier New"/>
                          <a:ea typeface="Courier New"/>
                          <a:cs typeface="Courier New"/>
                          <a:sym typeface="Courier New"/>
                        </a:rPr>
                        <a:t>Alert </a:t>
                      </a:r>
                      <a:endParaRPr b="1" sz="4400">
                        <a:latin typeface="Courier New"/>
                        <a:ea typeface="Courier New"/>
                        <a:cs typeface="Courier New"/>
                        <a:sym typeface="Courier New"/>
                      </a:endParaRPr>
                    </a:p>
                    <a:p>
                      <a:pPr indent="0" lvl="0" marL="0" rtl="0" algn="ctr">
                        <a:spcBef>
                          <a:spcPts val="0"/>
                        </a:spcBef>
                        <a:spcAft>
                          <a:spcPts val="0"/>
                        </a:spcAft>
                        <a:buNone/>
                      </a:pPr>
                      <a:r>
                        <a:rPr b="1" lang="en-US" sz="4400">
                          <a:latin typeface="Courier New"/>
                          <a:ea typeface="Courier New"/>
                          <a:cs typeface="Courier New"/>
                          <a:sym typeface="Courier New"/>
                        </a:rPr>
                        <a:t>Baseline</a:t>
                      </a:r>
                      <a:endParaRPr b="1" sz="4400">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Courier New"/>
                          <a:ea typeface="Courier New"/>
                          <a:cs typeface="Courier New"/>
                          <a:sym typeface="Courier New"/>
                        </a:rPr>
                        <a:t>Alert </a:t>
                      </a:r>
                      <a:endParaRPr b="1" sz="4400">
                        <a:latin typeface="Courier New"/>
                        <a:ea typeface="Courier New"/>
                        <a:cs typeface="Courier New"/>
                        <a:sym typeface="Courier New"/>
                      </a:endParaRPr>
                    </a:p>
                    <a:p>
                      <a:pPr indent="0" lvl="0" marL="0" rtl="0" algn="ctr">
                        <a:spcBef>
                          <a:spcPts val="0"/>
                        </a:spcBef>
                        <a:spcAft>
                          <a:spcPts val="0"/>
                        </a:spcAft>
                        <a:buNone/>
                      </a:pPr>
                      <a:r>
                        <a:rPr b="1" lang="en-US" sz="4400">
                          <a:latin typeface="Courier New"/>
                          <a:ea typeface="Courier New"/>
                          <a:cs typeface="Courier New"/>
                          <a:sym typeface="Courier New"/>
                        </a:rPr>
                        <a:t>Threshold</a:t>
                      </a:r>
                      <a:endParaRPr b="1" sz="4400">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b="1" lang="en-US" sz="3600">
                          <a:latin typeface="Courier New"/>
                          <a:ea typeface="Courier New"/>
                          <a:cs typeface="Courier New"/>
                          <a:sym typeface="Courier New"/>
                        </a:rPr>
                        <a:t>High Number of Successful Windows Logon Attempts</a:t>
                      </a:r>
                      <a:endParaRPr b="1" sz="3600">
                        <a:latin typeface="Courier New"/>
                        <a:ea typeface="Courier New"/>
                        <a:cs typeface="Courier New"/>
                        <a:sym typeface="Courier New"/>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2200">
                          <a:latin typeface="Courier New"/>
                          <a:ea typeface="Courier New"/>
                          <a:cs typeface="Courier New"/>
                          <a:sym typeface="Courier New"/>
                        </a:rPr>
                        <a:t>This alert monitors the Windows security logs for a high number of successful logon attempts within a specified time frame. A sudden increase in successful logins may indicate potential unauthorized access or compromised accounts.</a:t>
                      </a:r>
                      <a:endParaRPr b="1" sz="2200">
                        <a:latin typeface="Courier New"/>
                        <a:ea typeface="Courier New"/>
                        <a:cs typeface="Courier New"/>
                        <a:sym typeface="Courier New"/>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3600">
                          <a:solidFill>
                            <a:schemeClr val="dk1"/>
                          </a:solidFill>
                          <a:latin typeface="Courier New"/>
                          <a:ea typeface="Courier New"/>
                          <a:cs typeface="Courier New"/>
                          <a:sym typeface="Courier New"/>
                        </a:rPr>
                        <a:t>Average Successful Logins per Hour = 13.46</a:t>
                      </a:r>
                      <a:endParaRPr b="1" sz="3600">
                        <a:latin typeface="Courier New"/>
                        <a:ea typeface="Courier New"/>
                        <a:cs typeface="Courier New"/>
                        <a:sym typeface="Courier New"/>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3600">
                          <a:latin typeface="Courier New"/>
                          <a:ea typeface="Courier New"/>
                          <a:cs typeface="Courier New"/>
                          <a:sym typeface="Courier New"/>
                        </a:rPr>
                        <a:t>Threshold = 17  Allowed Successful Login Attempts Per Hour</a:t>
                      </a:r>
                      <a:endParaRPr b="1" sz="3600">
                        <a:latin typeface="Courier New"/>
                        <a:ea typeface="Courier New"/>
                        <a:cs typeface="Courier New"/>
                        <a:sym typeface="Courier New"/>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64" name="Google Shape;1464;p99"/>
          <p:cNvSpPr txBox="1"/>
          <p:nvPr/>
        </p:nvSpPr>
        <p:spPr>
          <a:xfrm>
            <a:off x="3892375" y="8386325"/>
            <a:ext cx="16564800" cy="405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200">
                <a:latin typeface="Courier New"/>
                <a:ea typeface="Courier New"/>
                <a:cs typeface="Courier New"/>
                <a:sym typeface="Courier New"/>
              </a:rPr>
              <a:t>JUSTIFICATION:</a:t>
            </a:r>
            <a:endParaRPr b="1" sz="4200">
              <a:latin typeface="Courier New"/>
              <a:ea typeface="Courier New"/>
              <a:cs typeface="Courier New"/>
              <a:sym typeface="Courier New"/>
            </a:endParaRPr>
          </a:p>
          <a:p>
            <a:pPr indent="0" lvl="0" marL="0" rtl="0" algn="ctr">
              <a:spcBef>
                <a:spcPts val="0"/>
              </a:spcBef>
              <a:spcAft>
                <a:spcPts val="0"/>
              </a:spcAft>
              <a:buNone/>
            </a:pPr>
            <a:r>
              <a:t/>
            </a:r>
            <a:endParaRPr b="1" sz="1300">
              <a:latin typeface="Courier New"/>
              <a:ea typeface="Courier New"/>
              <a:cs typeface="Courier New"/>
              <a:sym typeface="Courier New"/>
            </a:endParaRPr>
          </a:p>
          <a:p>
            <a:pPr indent="0" lvl="0" marL="0" rtl="0" algn="ctr">
              <a:spcBef>
                <a:spcPts val="0"/>
              </a:spcBef>
              <a:spcAft>
                <a:spcPts val="0"/>
              </a:spcAft>
              <a:buNone/>
            </a:pPr>
            <a:r>
              <a:rPr b="1" lang="en-US" sz="2600">
                <a:latin typeface="Courier New"/>
                <a:ea typeface="Courier New"/>
                <a:cs typeface="Courier New"/>
                <a:sym typeface="Courier New"/>
              </a:rPr>
              <a:t>The average number of successful logins per hour (13.46) represents typical activity under normal conditions. This average provides a baseline for what is considered usual behavior.</a:t>
            </a:r>
            <a:endParaRPr b="1" sz="2600">
              <a:latin typeface="Courier New"/>
              <a:ea typeface="Courier New"/>
              <a:cs typeface="Courier New"/>
              <a:sym typeface="Courier New"/>
            </a:endParaRPr>
          </a:p>
          <a:p>
            <a:pPr indent="0" lvl="0" marL="0" rtl="0" algn="ctr">
              <a:spcBef>
                <a:spcPts val="0"/>
              </a:spcBef>
              <a:spcAft>
                <a:spcPts val="0"/>
              </a:spcAft>
              <a:buNone/>
            </a:pPr>
            <a:r>
              <a:t/>
            </a:r>
            <a:endParaRPr b="1" sz="2600">
              <a:latin typeface="Courier New"/>
              <a:ea typeface="Courier New"/>
              <a:cs typeface="Courier New"/>
              <a:sym typeface="Courier New"/>
            </a:endParaRPr>
          </a:p>
          <a:p>
            <a:pPr indent="0" lvl="0" marL="0" rtl="0" algn="ctr">
              <a:lnSpc>
                <a:spcPct val="115000"/>
              </a:lnSpc>
              <a:spcBef>
                <a:spcPts val="1200"/>
              </a:spcBef>
              <a:spcAft>
                <a:spcPts val="1200"/>
              </a:spcAft>
              <a:buNone/>
            </a:pPr>
            <a:r>
              <a:rPr b="1" lang="en-US" sz="2500">
                <a:solidFill>
                  <a:schemeClr val="dk1"/>
                </a:solidFill>
                <a:latin typeface="Courier New"/>
                <a:ea typeface="Courier New"/>
                <a:cs typeface="Courier New"/>
                <a:sym typeface="Courier New"/>
              </a:rPr>
              <a:t>With the highest number of failed activities being 20, setting a threshold at 17 attempts per hour provides a balance. This threshold will prevent frequent false alarms while remaining sensitive enough to detect unusual activity spikes.</a:t>
            </a:r>
            <a:endParaRPr b="1" sz="2600">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71" name="Google Shape;1471;p100"/>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72" name="Google Shape;1472;p10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latin typeface="Courier New"/>
                <a:ea typeface="Courier New"/>
                <a:cs typeface="Courier New"/>
                <a:sym typeface="Courier New"/>
              </a:rPr>
              <a:t>Alerts </a:t>
            </a:r>
            <a:r>
              <a:rPr b="1" lang="en-US">
                <a:solidFill>
                  <a:schemeClr val="lt1"/>
                </a:solidFill>
                <a:latin typeface="Courier New"/>
                <a:ea typeface="Courier New"/>
                <a:cs typeface="Courier New"/>
                <a:sym typeface="Courier New"/>
              </a:rPr>
              <a:t>—</a:t>
            </a:r>
            <a:r>
              <a:rPr b="1" lang="en-US">
                <a:latin typeface="Courier New"/>
                <a:ea typeface="Courier New"/>
                <a:cs typeface="Courier New"/>
                <a:sym typeface="Courier New"/>
              </a:rPr>
              <a:t> Windows</a:t>
            </a:r>
            <a:endParaRPr b="1">
              <a:latin typeface="Courier New"/>
              <a:ea typeface="Courier New"/>
              <a:cs typeface="Courier New"/>
              <a:sym typeface="Courier New"/>
            </a:endParaRPr>
          </a:p>
        </p:txBody>
      </p:sp>
      <p:pic>
        <p:nvPicPr>
          <p:cNvPr id="1473" name="Google Shape;1473;p100"/>
          <p:cNvPicPr preferRelativeResize="0"/>
          <p:nvPr/>
        </p:nvPicPr>
        <p:blipFill rotWithShape="1">
          <a:blip r:embed="rId3">
            <a:alphaModFix/>
          </a:blip>
          <a:srcRect b="4587" l="0" r="921" t="19088"/>
          <a:stretch/>
        </p:blipFill>
        <p:spPr>
          <a:xfrm>
            <a:off x="2078800" y="2702675"/>
            <a:ext cx="20219899" cy="87945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10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latin typeface="Courier New"/>
                <a:ea typeface="Courier New"/>
                <a:cs typeface="Courier New"/>
                <a:sym typeface="Courier New"/>
              </a:rPr>
              <a:t>Alerts </a:t>
            </a:r>
            <a:r>
              <a:rPr b="1" lang="en-US">
                <a:solidFill>
                  <a:schemeClr val="lt1"/>
                </a:solidFill>
                <a:latin typeface="Courier New"/>
                <a:ea typeface="Courier New"/>
                <a:cs typeface="Courier New"/>
                <a:sym typeface="Courier New"/>
              </a:rPr>
              <a:t>—</a:t>
            </a:r>
            <a:r>
              <a:rPr b="1" lang="en-US">
                <a:latin typeface="Courier New"/>
                <a:ea typeface="Courier New"/>
                <a:cs typeface="Courier New"/>
                <a:sym typeface="Courier New"/>
              </a:rPr>
              <a:t> Windows (cont.)</a:t>
            </a:r>
            <a:endParaRPr b="1">
              <a:latin typeface="Courier New"/>
              <a:ea typeface="Courier New"/>
              <a:cs typeface="Courier New"/>
              <a:sym typeface="Courier New"/>
            </a:endParaRPr>
          </a:p>
        </p:txBody>
      </p:sp>
      <p:sp>
        <p:nvSpPr>
          <p:cNvPr id="1479" name="Google Shape;1479;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0" name="Google Shape;1480;p101"/>
          <p:cNvSpPr txBox="1"/>
          <p:nvPr>
            <p:ph idx="3" type="body"/>
          </p:nvPr>
        </p:nvSpPr>
        <p:spPr>
          <a:xfrm>
            <a:off x="717425" y="2047125"/>
            <a:ext cx="22942800" cy="9866700"/>
          </a:xfrm>
          <a:prstGeom prst="rect">
            <a:avLst/>
          </a:prstGeom>
        </p:spPr>
        <p:txBody>
          <a:bodyPr anchorCtr="0" anchor="t" bIns="2437975" lIns="1219000" spcFirstLastPara="1" rIns="1219000" wrap="square" tIns="0">
            <a:noAutofit/>
          </a:bodyPr>
          <a:lstStyle/>
          <a:p>
            <a:pPr indent="0" lvl="0" marL="0" rtl="0" algn="ctr">
              <a:spcBef>
                <a:spcPts val="0"/>
              </a:spcBef>
              <a:spcAft>
                <a:spcPts val="0"/>
              </a:spcAft>
              <a:buNone/>
            </a:pPr>
            <a:r>
              <a:rPr lang="en-US" sz="4400">
                <a:latin typeface="Courier New"/>
                <a:ea typeface="Courier New"/>
                <a:cs typeface="Courier New"/>
                <a:sym typeface="Courier New"/>
              </a:rPr>
              <a:t>Designed the following alerts:</a:t>
            </a:r>
            <a:endParaRPr sz="4400">
              <a:latin typeface="Courier New"/>
              <a:ea typeface="Courier New"/>
              <a:cs typeface="Courier New"/>
              <a:sym typeface="Courier New"/>
            </a:endParaRPr>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81" name="Google Shape;1481;p101"/>
          <p:cNvGraphicFramePr/>
          <p:nvPr/>
        </p:nvGraphicFramePr>
        <p:xfrm>
          <a:off x="1296213" y="3273275"/>
          <a:ext cx="3000000" cy="3000000"/>
        </p:xfrm>
        <a:graphic>
          <a:graphicData uri="http://schemas.openxmlformats.org/drawingml/2006/table">
            <a:tbl>
              <a:tblPr>
                <a:noFill/>
                <a:tableStyleId>{AFEB8FFD-4A36-41BA-B6DF-1894E5EDB9D3}</a:tableStyleId>
              </a:tblPr>
              <a:tblGrid>
                <a:gridCol w="5439275"/>
                <a:gridCol w="5439275"/>
                <a:gridCol w="5439275"/>
                <a:gridCol w="5439275"/>
              </a:tblGrid>
              <a:tr h="1721400">
                <a:tc>
                  <a:txBody>
                    <a:bodyPr/>
                    <a:lstStyle/>
                    <a:p>
                      <a:pPr indent="0" lvl="0" marL="0" rtl="0" algn="ctr">
                        <a:spcBef>
                          <a:spcPts val="0"/>
                        </a:spcBef>
                        <a:spcAft>
                          <a:spcPts val="0"/>
                        </a:spcAft>
                        <a:buNone/>
                      </a:pPr>
                      <a:r>
                        <a:rPr b="1" lang="en-US" sz="4400">
                          <a:latin typeface="Courier New"/>
                          <a:ea typeface="Courier New"/>
                          <a:cs typeface="Courier New"/>
                          <a:sym typeface="Courier New"/>
                        </a:rPr>
                        <a:t>Alert </a:t>
                      </a:r>
                      <a:endParaRPr b="1" sz="4400">
                        <a:latin typeface="Courier New"/>
                        <a:ea typeface="Courier New"/>
                        <a:cs typeface="Courier New"/>
                        <a:sym typeface="Courier New"/>
                      </a:endParaRPr>
                    </a:p>
                    <a:p>
                      <a:pPr indent="0" lvl="0" marL="0" rtl="0" algn="ctr">
                        <a:spcBef>
                          <a:spcPts val="0"/>
                        </a:spcBef>
                        <a:spcAft>
                          <a:spcPts val="0"/>
                        </a:spcAft>
                        <a:buNone/>
                      </a:pPr>
                      <a:r>
                        <a:rPr b="1" lang="en-US" sz="4400">
                          <a:latin typeface="Courier New"/>
                          <a:ea typeface="Courier New"/>
                          <a:cs typeface="Courier New"/>
                          <a:sym typeface="Courier New"/>
                        </a:rPr>
                        <a:t>Name</a:t>
                      </a:r>
                      <a:endParaRPr b="1" sz="4400">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US" sz="4400">
                          <a:latin typeface="Courier New"/>
                          <a:ea typeface="Courier New"/>
                          <a:cs typeface="Courier New"/>
                          <a:sym typeface="Courier New"/>
                        </a:rPr>
                        <a:t>Alert </a:t>
                      </a:r>
                      <a:r>
                        <a:rPr b="1" lang="en-US" sz="4400">
                          <a:latin typeface="Courier New"/>
                          <a:ea typeface="Courier New"/>
                          <a:cs typeface="Courier New"/>
                          <a:sym typeface="Courier New"/>
                        </a:rPr>
                        <a:t>Description</a:t>
                      </a:r>
                      <a:endParaRPr b="1" sz="4400">
                        <a:latin typeface="Courier New"/>
                        <a:ea typeface="Courier New"/>
                        <a:cs typeface="Courier New"/>
                        <a:sym typeface="Courier New"/>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Courier New"/>
                          <a:ea typeface="Courier New"/>
                          <a:cs typeface="Courier New"/>
                          <a:sym typeface="Courier New"/>
                        </a:rPr>
                        <a:t>Alert </a:t>
                      </a:r>
                      <a:endParaRPr b="1" sz="4400">
                        <a:latin typeface="Courier New"/>
                        <a:ea typeface="Courier New"/>
                        <a:cs typeface="Courier New"/>
                        <a:sym typeface="Courier New"/>
                      </a:endParaRPr>
                    </a:p>
                    <a:p>
                      <a:pPr indent="0" lvl="0" marL="0" rtl="0" algn="ctr">
                        <a:spcBef>
                          <a:spcPts val="0"/>
                        </a:spcBef>
                        <a:spcAft>
                          <a:spcPts val="0"/>
                        </a:spcAft>
                        <a:buNone/>
                      </a:pPr>
                      <a:r>
                        <a:rPr b="1" lang="en-US" sz="4400">
                          <a:latin typeface="Courier New"/>
                          <a:ea typeface="Courier New"/>
                          <a:cs typeface="Courier New"/>
                          <a:sym typeface="Courier New"/>
                        </a:rPr>
                        <a:t>Baseline</a:t>
                      </a:r>
                      <a:endParaRPr b="1" sz="4400">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Courier New"/>
                          <a:ea typeface="Courier New"/>
                          <a:cs typeface="Courier New"/>
                          <a:sym typeface="Courier New"/>
                        </a:rPr>
                        <a:t>Alert </a:t>
                      </a:r>
                      <a:endParaRPr b="1" sz="4400">
                        <a:latin typeface="Courier New"/>
                        <a:ea typeface="Courier New"/>
                        <a:cs typeface="Courier New"/>
                        <a:sym typeface="Courier New"/>
                      </a:endParaRPr>
                    </a:p>
                    <a:p>
                      <a:pPr indent="0" lvl="0" marL="0" rtl="0" algn="ctr">
                        <a:spcBef>
                          <a:spcPts val="0"/>
                        </a:spcBef>
                        <a:spcAft>
                          <a:spcPts val="0"/>
                        </a:spcAft>
                        <a:buNone/>
                      </a:pPr>
                      <a:r>
                        <a:rPr b="1" lang="en-US" sz="4400">
                          <a:latin typeface="Courier New"/>
                          <a:ea typeface="Courier New"/>
                          <a:cs typeface="Courier New"/>
                          <a:sym typeface="Courier New"/>
                        </a:rPr>
                        <a:t>Threshold</a:t>
                      </a:r>
                      <a:endParaRPr b="1" sz="4400">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235225">
                <a:tc>
                  <a:txBody>
                    <a:bodyPr/>
                    <a:lstStyle/>
                    <a:p>
                      <a:pPr indent="0" lvl="0" marL="0" rtl="0" algn="ctr">
                        <a:spcBef>
                          <a:spcPts val="0"/>
                        </a:spcBef>
                        <a:spcAft>
                          <a:spcPts val="0"/>
                        </a:spcAft>
                        <a:buNone/>
                      </a:pPr>
                      <a:r>
                        <a:rPr b="1" lang="en-US" sz="3600">
                          <a:latin typeface="Courier New"/>
                          <a:ea typeface="Courier New"/>
                          <a:cs typeface="Courier New"/>
                          <a:sym typeface="Courier New"/>
                        </a:rPr>
                        <a:t>High Number of User Account Deletions</a:t>
                      </a:r>
                      <a:endParaRPr b="1" sz="3600">
                        <a:latin typeface="Courier New"/>
                        <a:ea typeface="Courier New"/>
                        <a:cs typeface="Courier New"/>
                        <a:sym typeface="Courier New"/>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2400">
                          <a:latin typeface="Courier New"/>
                          <a:ea typeface="Courier New"/>
                          <a:cs typeface="Courier New"/>
                          <a:sym typeface="Courier New"/>
                        </a:rPr>
                        <a:t>This alert monitors Windows security logs for an unusually high number of user account deletions within a specified time frame. A spike in account deletions might indicate unauthorized activity or potential security breaches.</a:t>
                      </a:r>
                      <a:endParaRPr b="1" sz="2400">
                        <a:latin typeface="Courier New"/>
                        <a:ea typeface="Courier New"/>
                        <a:cs typeface="Courier New"/>
                        <a:sym typeface="Courier New"/>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US" sz="3200">
                          <a:solidFill>
                            <a:schemeClr val="dk1"/>
                          </a:solidFill>
                          <a:latin typeface="Courier New"/>
                          <a:ea typeface="Courier New"/>
                          <a:cs typeface="Courier New"/>
                          <a:sym typeface="Courier New"/>
                        </a:rPr>
                        <a:t>A</a:t>
                      </a:r>
                      <a:r>
                        <a:rPr b="1" lang="en-US" sz="3200">
                          <a:solidFill>
                            <a:schemeClr val="dk1"/>
                          </a:solidFill>
                          <a:latin typeface="Courier New"/>
                          <a:ea typeface="Courier New"/>
                          <a:cs typeface="Courier New"/>
                          <a:sym typeface="Courier New"/>
                        </a:rPr>
                        <a:t>verage Deleted Account Attempts Per Hour = 13.25</a:t>
                      </a:r>
                      <a:endParaRPr b="1" sz="3200">
                        <a:latin typeface="Courier New"/>
                        <a:ea typeface="Courier New"/>
                        <a:cs typeface="Courier New"/>
                        <a:sym typeface="Courier New"/>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3700">
                          <a:latin typeface="Courier New"/>
                          <a:ea typeface="Courier New"/>
                          <a:cs typeface="Courier New"/>
                          <a:sym typeface="Courier New"/>
                        </a:rPr>
                        <a:t>Threshold = 17 Deleted Account Attempts per Hour</a:t>
                      </a:r>
                      <a:endParaRPr b="1" sz="3700">
                        <a:latin typeface="Courier New"/>
                        <a:ea typeface="Courier New"/>
                        <a:cs typeface="Courier New"/>
                        <a:sym typeface="Courier New"/>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82" name="Google Shape;1482;p101"/>
          <p:cNvSpPr txBox="1"/>
          <p:nvPr/>
        </p:nvSpPr>
        <p:spPr>
          <a:xfrm>
            <a:off x="3892375" y="8567100"/>
            <a:ext cx="16564800" cy="346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200">
                <a:latin typeface="Courier New"/>
                <a:ea typeface="Courier New"/>
                <a:cs typeface="Courier New"/>
                <a:sym typeface="Courier New"/>
              </a:rPr>
              <a:t>JUSTIFICATION:</a:t>
            </a:r>
            <a:endParaRPr b="1" sz="4200">
              <a:latin typeface="Courier New"/>
              <a:ea typeface="Courier New"/>
              <a:cs typeface="Courier New"/>
              <a:sym typeface="Courier New"/>
            </a:endParaRPr>
          </a:p>
          <a:p>
            <a:pPr indent="0" lvl="0" marL="0" rtl="0" algn="just">
              <a:spcBef>
                <a:spcPts val="0"/>
              </a:spcBef>
              <a:spcAft>
                <a:spcPts val="0"/>
              </a:spcAft>
              <a:buNone/>
            </a:pPr>
            <a:r>
              <a:t/>
            </a:r>
            <a:endParaRPr b="1" sz="2100">
              <a:latin typeface="Courier New"/>
              <a:ea typeface="Courier New"/>
              <a:cs typeface="Courier New"/>
              <a:sym typeface="Courier New"/>
            </a:endParaRPr>
          </a:p>
          <a:p>
            <a:pPr indent="0" lvl="0" marL="0" rtl="0" algn="ctr">
              <a:spcBef>
                <a:spcPts val="0"/>
              </a:spcBef>
              <a:spcAft>
                <a:spcPts val="0"/>
              </a:spcAft>
              <a:buNone/>
            </a:pPr>
            <a:r>
              <a:rPr b="1" lang="en-US" sz="2500">
                <a:latin typeface="Courier New"/>
                <a:ea typeface="Courier New"/>
                <a:cs typeface="Courier New"/>
                <a:sym typeface="Courier New"/>
              </a:rPr>
              <a:t>We used 13.25 as the baseline to understand normal deletion activity. This average provides a reference point for typical behavior.</a:t>
            </a:r>
            <a:endParaRPr b="1" sz="2500">
              <a:latin typeface="Courier New"/>
              <a:ea typeface="Courier New"/>
              <a:cs typeface="Courier New"/>
              <a:sym typeface="Courier New"/>
            </a:endParaRPr>
          </a:p>
          <a:p>
            <a:pPr indent="0" lvl="0" marL="0" rtl="0" algn="ctr">
              <a:spcBef>
                <a:spcPts val="0"/>
              </a:spcBef>
              <a:spcAft>
                <a:spcPts val="0"/>
              </a:spcAft>
              <a:buNone/>
            </a:pPr>
            <a:r>
              <a:t/>
            </a:r>
            <a:endParaRPr b="1" sz="2500">
              <a:latin typeface="Courier New"/>
              <a:ea typeface="Courier New"/>
              <a:cs typeface="Courier New"/>
              <a:sym typeface="Courier New"/>
            </a:endParaRPr>
          </a:p>
          <a:p>
            <a:pPr indent="0" lvl="0" marL="0" rtl="0" algn="ctr">
              <a:spcBef>
                <a:spcPts val="0"/>
              </a:spcBef>
              <a:spcAft>
                <a:spcPts val="0"/>
              </a:spcAft>
              <a:buNone/>
            </a:pPr>
            <a:r>
              <a:rPr b="1" lang="en-US" sz="2500">
                <a:latin typeface="Courier New"/>
                <a:ea typeface="Courier New"/>
                <a:cs typeface="Courier New"/>
                <a:sym typeface="Courier New"/>
              </a:rPr>
              <a:t>Setting the threshold at 17 allows the alert to trigger for significant deviations above the average, while also considering the highest observed amount of 22. This threshold helps detect potential unusual spikes in account deletions.</a:t>
            </a:r>
            <a:endParaRPr b="1" sz="2500">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8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sz="6800">
                <a:latin typeface="Courier New"/>
                <a:ea typeface="Courier New"/>
                <a:cs typeface="Courier New"/>
                <a:sym typeface="Courier New"/>
              </a:rPr>
              <a:t>Table </a:t>
            </a:r>
            <a:r>
              <a:rPr b="1" lang="en-US" sz="6800">
                <a:solidFill>
                  <a:schemeClr val="lt1"/>
                </a:solidFill>
                <a:latin typeface="Courier New"/>
                <a:ea typeface="Courier New"/>
                <a:cs typeface="Courier New"/>
                <a:sym typeface="Courier New"/>
              </a:rPr>
              <a:t>-</a:t>
            </a:r>
            <a:r>
              <a:rPr b="1" lang="en-US" sz="6800">
                <a:latin typeface="Courier New"/>
                <a:ea typeface="Courier New"/>
                <a:cs typeface="Courier New"/>
                <a:sym typeface="Courier New"/>
              </a:rPr>
              <a:t> Contents</a:t>
            </a:r>
            <a:endParaRPr b="1" sz="6800">
              <a:latin typeface="Courier New"/>
              <a:ea typeface="Courier New"/>
              <a:cs typeface="Courier New"/>
              <a:sym typeface="Courier New"/>
            </a:endParaRPr>
          </a:p>
        </p:txBody>
      </p:sp>
      <p:sp>
        <p:nvSpPr>
          <p:cNvPr id="1325" name="Google Shape;1325;p8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ctr">
              <a:spcBef>
                <a:spcPts val="0"/>
              </a:spcBef>
              <a:spcAft>
                <a:spcPts val="0"/>
              </a:spcAft>
              <a:buNone/>
            </a:pPr>
            <a:r>
              <a:rPr lang="en-US" sz="5500">
                <a:latin typeface="Courier New"/>
                <a:ea typeface="Courier New"/>
                <a:cs typeface="Courier New"/>
                <a:sym typeface="Courier New"/>
              </a:rPr>
              <a:t>This document contains the following resources: </a:t>
            </a:r>
            <a:endParaRPr sz="5500">
              <a:latin typeface="Courier New"/>
              <a:ea typeface="Courier New"/>
              <a:cs typeface="Courier New"/>
              <a:sym typeface="Courier New"/>
            </a:endParaRPr>
          </a:p>
        </p:txBody>
      </p:sp>
      <p:sp>
        <p:nvSpPr>
          <p:cNvPr id="1326" name="Google Shape;1326;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7" name="Google Shape;1327;p8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28" name="Google Shape;1328;p84"/>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ctr">
              <a:spcBef>
                <a:spcPts val="0"/>
              </a:spcBef>
              <a:spcAft>
                <a:spcPts val="0"/>
              </a:spcAft>
              <a:buNone/>
            </a:pPr>
            <a:r>
              <a:rPr b="1" lang="en-US" sz="5800">
                <a:latin typeface="Courier New"/>
                <a:ea typeface="Courier New"/>
                <a:cs typeface="Courier New"/>
                <a:sym typeface="Courier New"/>
              </a:rPr>
              <a:t>Monitoring Environment </a:t>
            </a:r>
            <a:endParaRPr b="1" sz="5800">
              <a:latin typeface="Courier New"/>
              <a:ea typeface="Courier New"/>
              <a:cs typeface="Courier New"/>
              <a:sym typeface="Courier New"/>
            </a:endParaRPr>
          </a:p>
          <a:p>
            <a:pPr indent="0" lvl="0" marL="0" rtl="0" algn="l">
              <a:spcBef>
                <a:spcPts val="0"/>
              </a:spcBef>
              <a:spcAft>
                <a:spcPts val="0"/>
              </a:spcAft>
              <a:buNone/>
            </a:pPr>
            <a:r>
              <a:t/>
            </a:r>
            <a:endParaRPr b="1">
              <a:latin typeface="Courier New"/>
              <a:ea typeface="Courier New"/>
              <a:cs typeface="Courier New"/>
              <a:sym typeface="Courier New"/>
            </a:endParaRPr>
          </a:p>
        </p:txBody>
      </p:sp>
      <p:sp>
        <p:nvSpPr>
          <p:cNvPr id="1329" name="Google Shape;1329;p84"/>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ctr">
              <a:spcBef>
                <a:spcPts val="0"/>
              </a:spcBef>
              <a:spcAft>
                <a:spcPts val="0"/>
              </a:spcAft>
              <a:buNone/>
            </a:pPr>
            <a:r>
              <a:rPr b="1" lang="en-US" sz="5800">
                <a:latin typeface="Courier New"/>
                <a:ea typeface="Courier New"/>
                <a:cs typeface="Courier New"/>
                <a:sym typeface="Courier New"/>
              </a:rPr>
              <a:t>Attack Analysis</a:t>
            </a:r>
            <a:endParaRPr b="1" sz="5800">
              <a:latin typeface="Courier New"/>
              <a:ea typeface="Courier New"/>
              <a:cs typeface="Courier New"/>
              <a:sym typeface="Courier New"/>
            </a:endParaRPr>
          </a:p>
        </p:txBody>
      </p:sp>
      <p:sp>
        <p:nvSpPr>
          <p:cNvPr id="1330" name="Google Shape;1330;p8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ctr">
              <a:spcBef>
                <a:spcPts val="0"/>
              </a:spcBef>
              <a:spcAft>
                <a:spcPts val="0"/>
              </a:spcAft>
              <a:buNone/>
            </a:pPr>
            <a:r>
              <a:rPr b="1" lang="en-US" sz="5800">
                <a:latin typeface="Courier New"/>
                <a:ea typeface="Courier New"/>
                <a:cs typeface="Courier New"/>
                <a:sym typeface="Courier New"/>
              </a:rPr>
              <a:t>Project Summary &amp; Future Mitigations</a:t>
            </a:r>
            <a:endParaRPr b="1" sz="5800">
              <a:latin typeface="Courier New"/>
              <a:ea typeface="Courier New"/>
              <a:cs typeface="Courier New"/>
              <a:sym typeface="Courier Ne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9" name="Google Shape;1489;p10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90" name="Google Shape;1490;p10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latin typeface="Courier New"/>
                <a:ea typeface="Courier New"/>
                <a:cs typeface="Courier New"/>
                <a:sym typeface="Courier New"/>
              </a:rPr>
              <a:t>Alerts </a:t>
            </a:r>
            <a:r>
              <a:rPr b="1" lang="en-US">
                <a:solidFill>
                  <a:schemeClr val="lt1"/>
                </a:solidFill>
                <a:latin typeface="Courier New"/>
                <a:ea typeface="Courier New"/>
                <a:cs typeface="Courier New"/>
                <a:sym typeface="Courier New"/>
              </a:rPr>
              <a:t>—</a:t>
            </a:r>
            <a:r>
              <a:rPr b="1" lang="en-US">
                <a:latin typeface="Courier New"/>
                <a:ea typeface="Courier New"/>
                <a:cs typeface="Courier New"/>
                <a:sym typeface="Courier New"/>
              </a:rPr>
              <a:t> Windows</a:t>
            </a:r>
            <a:endParaRPr b="1">
              <a:latin typeface="Courier New"/>
              <a:ea typeface="Courier New"/>
              <a:cs typeface="Courier New"/>
              <a:sym typeface="Courier New"/>
            </a:endParaRPr>
          </a:p>
        </p:txBody>
      </p:sp>
      <p:pic>
        <p:nvPicPr>
          <p:cNvPr id="1491" name="Google Shape;1491;p102"/>
          <p:cNvPicPr preferRelativeResize="0"/>
          <p:nvPr/>
        </p:nvPicPr>
        <p:blipFill rotWithShape="1">
          <a:blip r:embed="rId3">
            <a:alphaModFix/>
          </a:blip>
          <a:srcRect b="4857" l="0" r="0" t="23179"/>
          <a:stretch/>
        </p:blipFill>
        <p:spPr>
          <a:xfrm>
            <a:off x="1387913" y="2728625"/>
            <a:ext cx="21601823" cy="87405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10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latin typeface="Courier New"/>
                <a:ea typeface="Courier New"/>
                <a:cs typeface="Courier New"/>
                <a:sym typeface="Courier New"/>
              </a:rPr>
              <a:t>Dashboards </a:t>
            </a:r>
            <a:r>
              <a:rPr b="1" lang="en-US">
                <a:solidFill>
                  <a:schemeClr val="lt1"/>
                </a:solidFill>
                <a:latin typeface="Courier New"/>
                <a:ea typeface="Courier New"/>
                <a:cs typeface="Courier New"/>
                <a:sym typeface="Courier New"/>
              </a:rPr>
              <a:t>—</a:t>
            </a:r>
            <a:r>
              <a:rPr b="1" lang="en-US">
                <a:latin typeface="Courier New"/>
                <a:ea typeface="Courier New"/>
                <a:cs typeface="Courier New"/>
                <a:sym typeface="Courier New"/>
              </a:rPr>
              <a:t> Windows</a:t>
            </a:r>
            <a:endParaRPr b="1">
              <a:latin typeface="Courier New"/>
              <a:ea typeface="Courier New"/>
              <a:cs typeface="Courier New"/>
              <a:sym typeface="Courier New"/>
            </a:endParaRPr>
          </a:p>
        </p:txBody>
      </p:sp>
      <p:sp>
        <p:nvSpPr>
          <p:cNvPr id="1498" name="Google Shape;1498;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99" name="Google Shape;1499;p103"/>
          <p:cNvSpPr txBox="1"/>
          <p:nvPr>
            <p:ph idx="2" type="subTitle"/>
          </p:nvPr>
        </p:nvSpPr>
        <p:spPr>
          <a:xfrm>
            <a:off x="429859" y="8539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00" name="Google Shape;1500;p103"/>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01" name="Google Shape;1501;p103"/>
          <p:cNvPicPr preferRelativeResize="0"/>
          <p:nvPr/>
        </p:nvPicPr>
        <p:blipFill rotWithShape="1">
          <a:blip r:embed="rId3">
            <a:alphaModFix/>
          </a:blip>
          <a:srcRect b="2171" l="0" r="0" t="0"/>
          <a:stretch/>
        </p:blipFill>
        <p:spPr>
          <a:xfrm>
            <a:off x="590100" y="1671775"/>
            <a:ext cx="22797302" cy="8286250"/>
          </a:xfrm>
          <a:prstGeom prst="rect">
            <a:avLst/>
          </a:prstGeom>
          <a:noFill/>
          <a:ln>
            <a:noFill/>
          </a:ln>
        </p:spPr>
      </p:pic>
      <p:pic>
        <p:nvPicPr>
          <p:cNvPr id="1502" name="Google Shape;1502;p103"/>
          <p:cNvPicPr preferRelativeResize="0"/>
          <p:nvPr/>
        </p:nvPicPr>
        <p:blipFill>
          <a:blip r:embed="rId4">
            <a:alphaModFix/>
          </a:blip>
          <a:stretch>
            <a:fillRect/>
          </a:stretch>
        </p:blipFill>
        <p:spPr>
          <a:xfrm>
            <a:off x="590100" y="10005625"/>
            <a:ext cx="22797300" cy="3057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pic>
        <p:nvPicPr>
          <p:cNvPr id="1507" name="Google Shape;1507;p104"/>
          <p:cNvPicPr preferRelativeResize="0"/>
          <p:nvPr/>
        </p:nvPicPr>
        <p:blipFill rotWithShape="1">
          <a:blip r:embed="rId3">
            <a:alphaModFix/>
          </a:blip>
          <a:srcRect b="2471" l="0" r="0" t="2471"/>
          <a:stretch/>
        </p:blipFill>
        <p:spPr>
          <a:xfrm>
            <a:off x="731334" y="773067"/>
            <a:ext cx="22914824" cy="12246447"/>
          </a:xfrm>
          <a:prstGeom prst="rect">
            <a:avLst/>
          </a:prstGeom>
          <a:noFill/>
          <a:ln>
            <a:noFill/>
          </a:ln>
        </p:spPr>
      </p:pic>
      <p:sp>
        <p:nvSpPr>
          <p:cNvPr id="1508" name="Google Shape;1508;p104"/>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09" name="Google Shape;1509;p104"/>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b="1" lang="en-US" sz="10000">
                <a:solidFill>
                  <a:schemeClr val="lt1"/>
                </a:solidFill>
                <a:latin typeface="Courier New"/>
                <a:ea typeface="Courier New"/>
                <a:cs typeface="Courier New"/>
                <a:sym typeface="Courier New"/>
              </a:rPr>
              <a:t>Apache</a:t>
            </a:r>
            <a:r>
              <a:rPr b="1" lang="en-US" sz="10000">
                <a:solidFill>
                  <a:schemeClr val="lt1"/>
                </a:solidFill>
                <a:latin typeface="Courier New"/>
                <a:ea typeface="Courier New"/>
                <a:cs typeface="Courier New"/>
                <a:sym typeface="Courier New"/>
              </a:rPr>
              <a:t> Logs</a:t>
            </a:r>
            <a:endParaRPr b="1" sz="10000">
              <a:latin typeface="Courier New"/>
              <a:ea typeface="Courier New"/>
              <a:cs typeface="Courier New"/>
              <a:sym typeface="Courier New"/>
            </a:endParaRPr>
          </a:p>
          <a:p>
            <a:pPr indent="0" lvl="0" marL="0" rtl="0" algn="ctr">
              <a:spcBef>
                <a:spcPts val="0"/>
              </a:spcBef>
              <a:spcAft>
                <a:spcPts val="0"/>
              </a:spcAft>
              <a:buNone/>
            </a:pPr>
            <a:r>
              <a:t/>
            </a:r>
            <a:endParaRPr>
              <a:latin typeface="Impact"/>
              <a:ea typeface="Impact"/>
              <a:cs typeface="Impact"/>
              <a:sym typeface="Impact"/>
            </a:endParaRPr>
          </a:p>
        </p:txBody>
      </p:sp>
      <p:sp>
        <p:nvSpPr>
          <p:cNvPr id="1510" name="Google Shape;1510;p104"/>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10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latin typeface="Courier New"/>
                <a:ea typeface="Courier New"/>
                <a:cs typeface="Courier New"/>
                <a:sym typeface="Courier New"/>
              </a:rPr>
              <a:t>Reports </a:t>
            </a:r>
            <a:r>
              <a:rPr b="1" lang="en-US">
                <a:solidFill>
                  <a:schemeClr val="lt1"/>
                </a:solidFill>
                <a:latin typeface="Courier New"/>
                <a:ea typeface="Courier New"/>
                <a:cs typeface="Courier New"/>
                <a:sym typeface="Courier New"/>
              </a:rPr>
              <a:t>—</a:t>
            </a:r>
            <a:r>
              <a:rPr b="1" lang="en-US">
                <a:latin typeface="Courier New"/>
                <a:ea typeface="Courier New"/>
                <a:cs typeface="Courier New"/>
                <a:sym typeface="Courier New"/>
              </a:rPr>
              <a:t> Apache</a:t>
            </a:r>
            <a:endParaRPr b="1">
              <a:latin typeface="Courier New"/>
              <a:ea typeface="Courier New"/>
              <a:cs typeface="Courier New"/>
              <a:sym typeface="Courier New"/>
            </a:endParaRPr>
          </a:p>
        </p:txBody>
      </p:sp>
      <p:sp>
        <p:nvSpPr>
          <p:cNvPr id="1516" name="Google Shape;1516;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17" name="Google Shape;1517;p105"/>
          <p:cNvSpPr txBox="1"/>
          <p:nvPr>
            <p:ph idx="3" type="body"/>
          </p:nvPr>
        </p:nvSpPr>
        <p:spPr>
          <a:xfrm>
            <a:off x="717425" y="1924650"/>
            <a:ext cx="22942800" cy="9866700"/>
          </a:xfrm>
          <a:prstGeom prst="rect">
            <a:avLst/>
          </a:prstGeom>
        </p:spPr>
        <p:txBody>
          <a:bodyPr anchorCtr="0" anchor="t" bIns="2437975" lIns="1219000" spcFirstLastPara="1" rIns="1219000" wrap="square" tIns="0">
            <a:noAutofit/>
          </a:bodyPr>
          <a:lstStyle/>
          <a:p>
            <a:pPr indent="0" lvl="0" marL="0" rtl="0" algn="ctr">
              <a:spcBef>
                <a:spcPts val="0"/>
              </a:spcBef>
              <a:spcAft>
                <a:spcPts val="0"/>
              </a:spcAft>
              <a:buNone/>
            </a:pPr>
            <a:r>
              <a:rPr lang="en-US" sz="4400">
                <a:latin typeface="Courier New"/>
                <a:ea typeface="Courier New"/>
                <a:cs typeface="Courier New"/>
                <a:sym typeface="Courier New"/>
              </a:rPr>
              <a:t>Designed the following reports:</a:t>
            </a:r>
            <a:endParaRPr sz="4400">
              <a:latin typeface="Courier New"/>
              <a:ea typeface="Courier New"/>
              <a:cs typeface="Courier New"/>
              <a:sym typeface="Courier New"/>
            </a:endParaRPr>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18" name="Google Shape;1518;p105"/>
          <p:cNvGraphicFramePr/>
          <p:nvPr/>
        </p:nvGraphicFramePr>
        <p:xfrm>
          <a:off x="1296213" y="3292625"/>
          <a:ext cx="3000000" cy="3000000"/>
        </p:xfrm>
        <a:graphic>
          <a:graphicData uri="http://schemas.openxmlformats.org/drawingml/2006/table">
            <a:tbl>
              <a:tblPr>
                <a:noFill/>
                <a:tableStyleId>{AFEB8FFD-4A36-41BA-B6DF-1894E5EDB9D3}</a:tableStyleId>
              </a:tblPr>
              <a:tblGrid>
                <a:gridCol w="10878550"/>
                <a:gridCol w="10878550"/>
              </a:tblGrid>
              <a:tr h="1210700">
                <a:tc>
                  <a:txBody>
                    <a:bodyPr/>
                    <a:lstStyle/>
                    <a:p>
                      <a:pPr indent="0" lvl="0" marL="0" rtl="0" algn="ctr">
                        <a:spcBef>
                          <a:spcPts val="0"/>
                        </a:spcBef>
                        <a:spcAft>
                          <a:spcPts val="0"/>
                        </a:spcAft>
                        <a:buNone/>
                      </a:pPr>
                      <a:r>
                        <a:rPr b="1" lang="en-US" sz="4400">
                          <a:latin typeface="Courier New"/>
                          <a:ea typeface="Courier New"/>
                          <a:cs typeface="Courier New"/>
                          <a:sym typeface="Courier New"/>
                        </a:rPr>
                        <a:t>Report Name</a:t>
                      </a:r>
                      <a:endParaRPr b="1" sz="4400">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US" sz="4400">
                          <a:latin typeface="Courier New"/>
                          <a:ea typeface="Courier New"/>
                          <a:cs typeface="Courier New"/>
                          <a:sym typeface="Courier New"/>
                        </a:rPr>
                        <a:t>Report </a:t>
                      </a:r>
                      <a:r>
                        <a:rPr b="1" lang="en-US" sz="4400">
                          <a:latin typeface="Courier New"/>
                          <a:ea typeface="Courier New"/>
                          <a:cs typeface="Courier New"/>
                          <a:sym typeface="Courier New"/>
                        </a:rPr>
                        <a:t>Description</a:t>
                      </a:r>
                      <a:endParaRPr b="1" sz="4400">
                        <a:latin typeface="Courier New"/>
                        <a:ea typeface="Courier New"/>
                        <a:cs typeface="Courier New"/>
                        <a:sym typeface="Courier New"/>
                      </a:endParaRPr>
                    </a:p>
                  </a:txBody>
                  <a:tcPr marT="91425" marB="91425" marR="91425" marL="91425"/>
                </a:tc>
              </a:tr>
              <a:tr h="3424850">
                <a:tc>
                  <a:txBody>
                    <a:bodyPr/>
                    <a:lstStyle/>
                    <a:p>
                      <a:pPr indent="0" lvl="0" marL="0" rtl="0" algn="ctr">
                        <a:spcBef>
                          <a:spcPts val="0"/>
                        </a:spcBef>
                        <a:spcAft>
                          <a:spcPts val="0"/>
                        </a:spcAft>
                        <a:buNone/>
                      </a:pPr>
                      <a:r>
                        <a:rPr b="1" lang="en-US" sz="4300">
                          <a:latin typeface="Courier New"/>
                          <a:ea typeface="Courier New"/>
                          <a:cs typeface="Courier New"/>
                          <a:sym typeface="Courier New"/>
                        </a:rPr>
                        <a:t>HTTP Methods Analysis</a:t>
                      </a:r>
                      <a:endParaRPr b="1" sz="4300">
                        <a:latin typeface="Courier New"/>
                        <a:ea typeface="Courier New"/>
                        <a:cs typeface="Courier New"/>
                        <a:sym typeface="Courier New"/>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1200"/>
                        </a:spcBef>
                        <a:spcAft>
                          <a:spcPts val="1200"/>
                        </a:spcAft>
                        <a:buNone/>
                      </a:pPr>
                      <a:r>
                        <a:rPr b="1" lang="en-US" sz="2700">
                          <a:solidFill>
                            <a:schemeClr val="dk1"/>
                          </a:solidFill>
                          <a:latin typeface="Courier New"/>
                          <a:ea typeface="Courier New"/>
                          <a:cs typeface="Courier New"/>
                          <a:sym typeface="Courier New"/>
                        </a:rPr>
                        <a:t>This report analyzes HTTP methods used in requests to VSI’s web server, highlighting the frequency of GET, HEAD, OPTIONS, and POST methods. It provides insights into request patterns and helps identify any unusual traffic behavior.</a:t>
                      </a:r>
                      <a:endParaRPr b="1" sz="2700">
                        <a:solidFill>
                          <a:schemeClr val="dk1"/>
                        </a:solidFill>
                        <a:latin typeface="Courier New"/>
                        <a:ea typeface="Courier New"/>
                        <a:cs typeface="Courier New"/>
                        <a:sym typeface="Courier New"/>
                      </a:endParaRPr>
                    </a:p>
                  </a:txBody>
                  <a:tcPr marT="91425" marB="91425" marR="91425" marL="91425">
                    <a:lnB cap="flat" cmpd="sng" w="9525">
                      <a:solidFill>
                        <a:srgbClr val="9E9E9E"/>
                      </a:solidFill>
                      <a:prstDash val="solid"/>
                      <a:round/>
                      <a:headEnd len="sm" w="sm" type="none"/>
                      <a:tailEnd len="sm" w="sm" type="none"/>
                    </a:lnB>
                  </a:tcPr>
                </a:tc>
              </a:tr>
              <a:tr h="2669700">
                <a:tc>
                  <a:txBody>
                    <a:bodyPr/>
                    <a:lstStyle/>
                    <a:p>
                      <a:pPr indent="0" lvl="0" marL="0" rtl="0" algn="ctr">
                        <a:spcBef>
                          <a:spcPts val="0"/>
                        </a:spcBef>
                        <a:spcAft>
                          <a:spcPts val="0"/>
                        </a:spcAft>
                        <a:buNone/>
                      </a:pPr>
                      <a:r>
                        <a:rPr b="1" lang="en-US" sz="4300">
                          <a:latin typeface="Courier New"/>
                          <a:ea typeface="Courier New"/>
                          <a:cs typeface="Courier New"/>
                          <a:sym typeface="Courier New"/>
                        </a:rPr>
                        <a:t>Top 10 Referring Domains</a:t>
                      </a:r>
                      <a:endParaRPr b="1" sz="4300">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2700">
                          <a:latin typeface="Courier New"/>
                          <a:ea typeface="Courier New"/>
                          <a:cs typeface="Courier New"/>
                          <a:sym typeface="Courier New"/>
                        </a:rPr>
                        <a:t>This report identifies and displays the top 10 external domains that are referring traffic to VSI’s website. It helps in understanding which sites are generating the most traffic and spotting any unusual or potentially suspicious referrers.</a:t>
                      </a:r>
                      <a:endParaRPr b="1" sz="2700">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182525">
                <a:tc>
                  <a:txBody>
                    <a:bodyPr/>
                    <a:lstStyle/>
                    <a:p>
                      <a:pPr indent="0" lvl="0" marL="0" rtl="0" algn="ctr">
                        <a:spcBef>
                          <a:spcPts val="0"/>
                        </a:spcBef>
                        <a:spcAft>
                          <a:spcPts val="0"/>
                        </a:spcAft>
                        <a:buNone/>
                      </a:pPr>
                      <a:r>
                        <a:rPr b="1" lang="en-US" sz="4300">
                          <a:latin typeface="Courier New"/>
                          <a:ea typeface="Courier New"/>
                          <a:cs typeface="Courier New"/>
                          <a:sym typeface="Courier New"/>
                        </a:rPr>
                        <a:t>HTTP Response Codes Report</a:t>
                      </a:r>
                      <a:endParaRPr b="1" sz="4300">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2700">
                          <a:latin typeface="Courier New"/>
                          <a:ea typeface="Courier New"/>
                          <a:cs typeface="Courier New"/>
                          <a:sym typeface="Courier New"/>
                        </a:rPr>
                        <a:t>This report summarizes the count of each HTTP response code generated by the VSI web server. It provides insights into the server's response patterns, including successful requests and various types of errors.</a:t>
                      </a:r>
                      <a:endParaRPr b="1" sz="2700">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10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latin typeface="Courier New"/>
                <a:ea typeface="Courier New"/>
                <a:cs typeface="Courier New"/>
                <a:sym typeface="Courier New"/>
              </a:rPr>
              <a:t>Images </a:t>
            </a:r>
            <a:r>
              <a:rPr b="1" lang="en-US">
                <a:solidFill>
                  <a:schemeClr val="lt1"/>
                </a:solidFill>
                <a:latin typeface="Courier New"/>
                <a:ea typeface="Courier New"/>
                <a:cs typeface="Courier New"/>
                <a:sym typeface="Courier New"/>
              </a:rPr>
              <a:t>of</a:t>
            </a:r>
            <a:r>
              <a:rPr b="1" lang="en-US">
                <a:latin typeface="Courier New"/>
                <a:ea typeface="Courier New"/>
                <a:cs typeface="Courier New"/>
                <a:sym typeface="Courier New"/>
              </a:rPr>
              <a:t> Reports </a:t>
            </a:r>
            <a:r>
              <a:rPr b="1" lang="en-US">
                <a:solidFill>
                  <a:schemeClr val="lt1"/>
                </a:solidFill>
                <a:latin typeface="Courier New"/>
                <a:ea typeface="Courier New"/>
                <a:cs typeface="Courier New"/>
                <a:sym typeface="Courier New"/>
              </a:rPr>
              <a:t>—</a:t>
            </a:r>
            <a:r>
              <a:rPr b="1" lang="en-US">
                <a:latin typeface="Courier New"/>
                <a:ea typeface="Courier New"/>
                <a:cs typeface="Courier New"/>
                <a:sym typeface="Courier New"/>
              </a:rPr>
              <a:t> Apache</a:t>
            </a:r>
            <a:endParaRPr b="1">
              <a:latin typeface="Courier New"/>
              <a:ea typeface="Courier New"/>
              <a:cs typeface="Courier New"/>
              <a:sym typeface="Courier New"/>
            </a:endParaRPr>
          </a:p>
        </p:txBody>
      </p:sp>
      <p:sp>
        <p:nvSpPr>
          <p:cNvPr id="1525" name="Google Shape;1525;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26" name="Google Shape;1526;p106"/>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27" name="Google Shape;1527;p106"/>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28" name="Google Shape;1528;p106"/>
          <p:cNvPicPr preferRelativeResize="0"/>
          <p:nvPr/>
        </p:nvPicPr>
        <p:blipFill>
          <a:blip r:embed="rId3">
            <a:alphaModFix/>
          </a:blip>
          <a:stretch>
            <a:fillRect/>
          </a:stretch>
        </p:blipFill>
        <p:spPr>
          <a:xfrm>
            <a:off x="1376750" y="1589325"/>
            <a:ext cx="21623999" cy="5576339"/>
          </a:xfrm>
          <a:prstGeom prst="rect">
            <a:avLst/>
          </a:prstGeom>
          <a:noFill/>
          <a:ln>
            <a:noFill/>
          </a:ln>
        </p:spPr>
      </p:pic>
      <p:pic>
        <p:nvPicPr>
          <p:cNvPr id="1529" name="Google Shape;1529;p106"/>
          <p:cNvPicPr preferRelativeResize="0"/>
          <p:nvPr/>
        </p:nvPicPr>
        <p:blipFill rotWithShape="1">
          <a:blip r:embed="rId4">
            <a:alphaModFix/>
          </a:blip>
          <a:srcRect b="26305" l="0" r="0" t="26996"/>
          <a:stretch/>
        </p:blipFill>
        <p:spPr>
          <a:xfrm>
            <a:off x="1376750" y="7433250"/>
            <a:ext cx="21624007" cy="5677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10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latin typeface="Courier New"/>
                <a:ea typeface="Courier New"/>
                <a:cs typeface="Courier New"/>
                <a:sym typeface="Courier New"/>
              </a:rPr>
              <a:t>Images </a:t>
            </a:r>
            <a:r>
              <a:rPr b="1" lang="en-US">
                <a:solidFill>
                  <a:schemeClr val="lt1"/>
                </a:solidFill>
                <a:latin typeface="Courier New"/>
                <a:ea typeface="Courier New"/>
                <a:cs typeface="Courier New"/>
                <a:sym typeface="Courier New"/>
              </a:rPr>
              <a:t>of</a:t>
            </a:r>
            <a:r>
              <a:rPr b="1" lang="en-US">
                <a:latin typeface="Courier New"/>
                <a:ea typeface="Courier New"/>
                <a:cs typeface="Courier New"/>
                <a:sym typeface="Courier New"/>
              </a:rPr>
              <a:t> Reports </a:t>
            </a:r>
            <a:r>
              <a:rPr b="1" lang="en-US">
                <a:solidFill>
                  <a:schemeClr val="lt1"/>
                </a:solidFill>
                <a:latin typeface="Courier New"/>
                <a:ea typeface="Courier New"/>
                <a:cs typeface="Courier New"/>
                <a:sym typeface="Courier New"/>
              </a:rPr>
              <a:t>—</a:t>
            </a:r>
            <a:r>
              <a:rPr b="1" lang="en-US">
                <a:latin typeface="Courier New"/>
                <a:ea typeface="Courier New"/>
                <a:cs typeface="Courier New"/>
                <a:sym typeface="Courier New"/>
              </a:rPr>
              <a:t> Apache</a:t>
            </a:r>
            <a:endParaRPr b="1">
              <a:latin typeface="Courier New"/>
              <a:ea typeface="Courier New"/>
              <a:cs typeface="Courier New"/>
              <a:sym typeface="Courier New"/>
            </a:endParaRPr>
          </a:p>
        </p:txBody>
      </p:sp>
      <p:sp>
        <p:nvSpPr>
          <p:cNvPr id="1536" name="Google Shape;1536;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37" name="Google Shape;1537;p10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38" name="Google Shape;1538;p107"/>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39" name="Google Shape;1539;p107"/>
          <p:cNvPicPr preferRelativeResize="0"/>
          <p:nvPr/>
        </p:nvPicPr>
        <p:blipFill>
          <a:blip r:embed="rId3">
            <a:alphaModFix/>
          </a:blip>
          <a:stretch>
            <a:fillRect/>
          </a:stretch>
        </p:blipFill>
        <p:spPr>
          <a:xfrm>
            <a:off x="1404300" y="2074140"/>
            <a:ext cx="21569055" cy="63840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10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latin typeface="Courier New"/>
                <a:ea typeface="Courier New"/>
                <a:cs typeface="Courier New"/>
                <a:sym typeface="Courier New"/>
              </a:rPr>
              <a:t>Alerts </a:t>
            </a:r>
            <a:r>
              <a:rPr b="1" lang="en-US">
                <a:solidFill>
                  <a:schemeClr val="lt1"/>
                </a:solidFill>
                <a:latin typeface="Courier New"/>
                <a:ea typeface="Courier New"/>
                <a:cs typeface="Courier New"/>
                <a:sym typeface="Courier New"/>
              </a:rPr>
              <a:t>—</a:t>
            </a:r>
            <a:r>
              <a:rPr b="1" lang="en-US">
                <a:latin typeface="Courier New"/>
                <a:ea typeface="Courier New"/>
                <a:cs typeface="Courier New"/>
                <a:sym typeface="Courier New"/>
              </a:rPr>
              <a:t> Apache</a:t>
            </a:r>
            <a:endParaRPr b="1">
              <a:latin typeface="Courier New"/>
              <a:ea typeface="Courier New"/>
              <a:cs typeface="Courier New"/>
              <a:sym typeface="Courier New"/>
            </a:endParaRPr>
          </a:p>
        </p:txBody>
      </p:sp>
      <p:sp>
        <p:nvSpPr>
          <p:cNvPr id="1545" name="Google Shape;1545;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46" name="Google Shape;1546;p108"/>
          <p:cNvSpPr txBox="1"/>
          <p:nvPr>
            <p:ph idx="3" type="body"/>
          </p:nvPr>
        </p:nvSpPr>
        <p:spPr>
          <a:xfrm>
            <a:off x="717425" y="1924650"/>
            <a:ext cx="22942800" cy="9866700"/>
          </a:xfrm>
          <a:prstGeom prst="rect">
            <a:avLst/>
          </a:prstGeom>
        </p:spPr>
        <p:txBody>
          <a:bodyPr anchorCtr="0" anchor="t" bIns="2437975" lIns="1219000" spcFirstLastPara="1" rIns="1219000" wrap="square" tIns="0">
            <a:noAutofit/>
          </a:bodyPr>
          <a:lstStyle/>
          <a:p>
            <a:pPr indent="0" lvl="0" marL="0" rtl="0" algn="ctr">
              <a:spcBef>
                <a:spcPts val="0"/>
              </a:spcBef>
              <a:spcAft>
                <a:spcPts val="0"/>
              </a:spcAft>
              <a:buNone/>
            </a:pPr>
            <a:r>
              <a:rPr lang="en-US" sz="4400">
                <a:latin typeface="Courier New"/>
                <a:ea typeface="Courier New"/>
                <a:cs typeface="Courier New"/>
                <a:sym typeface="Courier New"/>
              </a:rPr>
              <a:t>Designed the following alerts:</a:t>
            </a:r>
            <a:endParaRPr sz="4400">
              <a:latin typeface="Courier New"/>
              <a:ea typeface="Courier New"/>
              <a:cs typeface="Courier New"/>
              <a:sym typeface="Courier New"/>
            </a:endParaRPr>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47" name="Google Shape;1547;p108"/>
          <p:cNvGraphicFramePr/>
          <p:nvPr/>
        </p:nvGraphicFramePr>
        <p:xfrm>
          <a:off x="1520813" y="2787850"/>
          <a:ext cx="3000000" cy="3000000"/>
        </p:xfrm>
        <a:graphic>
          <a:graphicData uri="http://schemas.openxmlformats.org/drawingml/2006/table">
            <a:tbl>
              <a:tblPr>
                <a:noFill/>
                <a:tableStyleId>{AFEB8FFD-4A36-41BA-B6DF-1894E5EDB9D3}</a:tableStyleId>
              </a:tblPr>
              <a:tblGrid>
                <a:gridCol w="5439275"/>
                <a:gridCol w="5439275"/>
                <a:gridCol w="5439275"/>
                <a:gridCol w="5439275"/>
              </a:tblGrid>
              <a:tr h="1371775">
                <a:tc>
                  <a:txBody>
                    <a:bodyPr/>
                    <a:lstStyle/>
                    <a:p>
                      <a:pPr indent="0" lvl="0" marL="0" rtl="0" algn="ctr">
                        <a:spcBef>
                          <a:spcPts val="0"/>
                        </a:spcBef>
                        <a:spcAft>
                          <a:spcPts val="0"/>
                        </a:spcAft>
                        <a:buNone/>
                      </a:pPr>
                      <a:r>
                        <a:rPr b="1" lang="en-US" sz="4400">
                          <a:latin typeface="Courier New"/>
                          <a:ea typeface="Courier New"/>
                          <a:cs typeface="Courier New"/>
                          <a:sym typeface="Courier New"/>
                        </a:rPr>
                        <a:t>Alert </a:t>
                      </a:r>
                      <a:endParaRPr b="1" sz="4400">
                        <a:latin typeface="Courier New"/>
                        <a:ea typeface="Courier New"/>
                        <a:cs typeface="Courier New"/>
                        <a:sym typeface="Courier New"/>
                      </a:endParaRPr>
                    </a:p>
                    <a:p>
                      <a:pPr indent="0" lvl="0" marL="0" rtl="0" algn="ctr">
                        <a:spcBef>
                          <a:spcPts val="0"/>
                        </a:spcBef>
                        <a:spcAft>
                          <a:spcPts val="0"/>
                        </a:spcAft>
                        <a:buNone/>
                      </a:pPr>
                      <a:r>
                        <a:rPr b="1" lang="en-US" sz="4400">
                          <a:latin typeface="Courier New"/>
                          <a:ea typeface="Courier New"/>
                          <a:cs typeface="Courier New"/>
                          <a:sym typeface="Courier New"/>
                        </a:rPr>
                        <a:t>Name</a:t>
                      </a:r>
                      <a:endParaRPr b="1" sz="4400">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US" sz="4400">
                          <a:latin typeface="Courier New"/>
                          <a:ea typeface="Courier New"/>
                          <a:cs typeface="Courier New"/>
                          <a:sym typeface="Courier New"/>
                        </a:rPr>
                        <a:t>Alert </a:t>
                      </a:r>
                      <a:r>
                        <a:rPr b="1" lang="en-US" sz="4400">
                          <a:latin typeface="Courier New"/>
                          <a:ea typeface="Courier New"/>
                          <a:cs typeface="Courier New"/>
                          <a:sym typeface="Courier New"/>
                        </a:rPr>
                        <a:t>Description</a:t>
                      </a:r>
                      <a:endParaRPr b="1" sz="4400">
                        <a:latin typeface="Courier New"/>
                        <a:ea typeface="Courier New"/>
                        <a:cs typeface="Courier New"/>
                        <a:sym typeface="Courier New"/>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Courier New"/>
                          <a:ea typeface="Courier New"/>
                          <a:cs typeface="Courier New"/>
                          <a:sym typeface="Courier New"/>
                        </a:rPr>
                        <a:t>Alert </a:t>
                      </a:r>
                      <a:endParaRPr b="1" sz="4400">
                        <a:latin typeface="Courier New"/>
                        <a:ea typeface="Courier New"/>
                        <a:cs typeface="Courier New"/>
                        <a:sym typeface="Courier New"/>
                      </a:endParaRPr>
                    </a:p>
                    <a:p>
                      <a:pPr indent="0" lvl="0" marL="0" rtl="0" algn="ctr">
                        <a:spcBef>
                          <a:spcPts val="0"/>
                        </a:spcBef>
                        <a:spcAft>
                          <a:spcPts val="0"/>
                        </a:spcAft>
                        <a:buNone/>
                      </a:pPr>
                      <a:r>
                        <a:rPr b="1" lang="en-US" sz="4400">
                          <a:latin typeface="Courier New"/>
                          <a:ea typeface="Courier New"/>
                          <a:cs typeface="Courier New"/>
                          <a:sym typeface="Courier New"/>
                        </a:rPr>
                        <a:t>Baseline</a:t>
                      </a:r>
                      <a:endParaRPr b="1" sz="4400">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Courier New"/>
                          <a:ea typeface="Courier New"/>
                          <a:cs typeface="Courier New"/>
                          <a:sym typeface="Courier New"/>
                        </a:rPr>
                        <a:t>Alert </a:t>
                      </a:r>
                      <a:endParaRPr b="1" sz="4400">
                        <a:latin typeface="Courier New"/>
                        <a:ea typeface="Courier New"/>
                        <a:cs typeface="Courier New"/>
                        <a:sym typeface="Courier New"/>
                      </a:endParaRPr>
                    </a:p>
                    <a:p>
                      <a:pPr indent="0" lvl="0" marL="0" rtl="0" algn="ctr">
                        <a:spcBef>
                          <a:spcPts val="0"/>
                        </a:spcBef>
                        <a:spcAft>
                          <a:spcPts val="0"/>
                        </a:spcAft>
                        <a:buNone/>
                      </a:pPr>
                      <a:r>
                        <a:rPr b="1" lang="en-US" sz="4400">
                          <a:latin typeface="Courier New"/>
                          <a:ea typeface="Courier New"/>
                          <a:cs typeface="Courier New"/>
                          <a:sym typeface="Courier New"/>
                        </a:rPr>
                        <a:t>Threshold</a:t>
                      </a:r>
                      <a:endParaRPr b="1" sz="4400">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008125">
                <a:tc>
                  <a:txBody>
                    <a:bodyPr/>
                    <a:lstStyle/>
                    <a:p>
                      <a:pPr indent="0" lvl="0" marL="0" rtl="0" algn="ctr">
                        <a:spcBef>
                          <a:spcPts val="0"/>
                        </a:spcBef>
                        <a:spcAft>
                          <a:spcPts val="0"/>
                        </a:spcAft>
                        <a:buClr>
                          <a:schemeClr val="dk1"/>
                        </a:buClr>
                        <a:buSzPts val="1100"/>
                        <a:buFont typeface="Arial"/>
                        <a:buNone/>
                      </a:pPr>
                      <a:r>
                        <a:rPr b="1" lang="en-US" sz="4400">
                          <a:latin typeface="Courier New"/>
                          <a:ea typeface="Courier New"/>
                          <a:cs typeface="Courier New"/>
                          <a:sym typeface="Courier New"/>
                        </a:rPr>
                        <a:t>International Traffic Alert</a:t>
                      </a:r>
                      <a:endParaRPr b="1" sz="4400">
                        <a:latin typeface="Courier New"/>
                        <a:ea typeface="Courier New"/>
                        <a:cs typeface="Courier New"/>
                        <a:sym typeface="Courier New"/>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1200"/>
                        </a:spcBef>
                        <a:spcAft>
                          <a:spcPts val="0"/>
                        </a:spcAft>
                        <a:buClr>
                          <a:schemeClr val="dk1"/>
                        </a:buClr>
                        <a:buSzPts val="1100"/>
                        <a:buFont typeface="Arial"/>
                        <a:buNone/>
                      </a:pPr>
                      <a:r>
                        <a:rPr b="1" lang="en-US" sz="2500">
                          <a:latin typeface="Courier New"/>
                          <a:ea typeface="Courier New"/>
                          <a:cs typeface="Courier New"/>
                          <a:sym typeface="Courier New"/>
                        </a:rPr>
                        <a:t>This alert monitors the volume of web traffic originating from outside the US. It helps in identifying unusual spikes in international traffic that may indicate potential security threats or unauthorized access attempts.</a:t>
                      </a:r>
                      <a:endParaRPr b="1" sz="2500">
                        <a:latin typeface="Courier New"/>
                        <a:ea typeface="Courier New"/>
                        <a:cs typeface="Courier New"/>
                        <a:sym typeface="Courier New"/>
                      </a:endParaRPr>
                    </a:p>
                    <a:p>
                      <a:pPr indent="0" lvl="0" marL="0" rtl="0" algn="ctr">
                        <a:spcBef>
                          <a:spcPts val="1200"/>
                        </a:spcBef>
                        <a:spcAft>
                          <a:spcPts val="0"/>
                        </a:spcAft>
                        <a:buNone/>
                      </a:pPr>
                      <a:r>
                        <a:t/>
                      </a:r>
                      <a:endParaRPr b="1" sz="4400">
                        <a:latin typeface="Courier New"/>
                        <a:ea typeface="Courier New"/>
                        <a:cs typeface="Courier New"/>
                        <a:sym typeface="Courier New"/>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3100">
                          <a:latin typeface="Courier New"/>
                          <a:ea typeface="Courier New"/>
                          <a:cs typeface="Courier New"/>
                          <a:sym typeface="Courier New"/>
                        </a:rPr>
                        <a:t>The baseline = 76</a:t>
                      </a:r>
                      <a:endParaRPr b="1" sz="3100">
                        <a:latin typeface="Courier New"/>
                        <a:ea typeface="Courier New"/>
                        <a:cs typeface="Courier New"/>
                        <a:sym typeface="Courier New"/>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t/>
                      </a:r>
                      <a:endParaRPr b="1" sz="1900">
                        <a:solidFill>
                          <a:schemeClr val="dk1"/>
                        </a:solidFill>
                        <a:latin typeface="Courier New"/>
                        <a:ea typeface="Courier New"/>
                        <a:cs typeface="Courier New"/>
                        <a:sym typeface="Courier New"/>
                      </a:endParaRPr>
                    </a:p>
                    <a:p>
                      <a:pPr indent="0" lvl="0" marL="0" rtl="0" algn="ctr">
                        <a:spcBef>
                          <a:spcPts val="0"/>
                        </a:spcBef>
                        <a:spcAft>
                          <a:spcPts val="0"/>
                        </a:spcAft>
                        <a:buNone/>
                      </a:pPr>
                      <a:r>
                        <a:rPr b="1" lang="en-US" sz="3100">
                          <a:latin typeface="Courier New"/>
                          <a:ea typeface="Courier New"/>
                          <a:cs typeface="Courier New"/>
                          <a:sym typeface="Courier New"/>
                        </a:rPr>
                        <a:t>Threshold =  91 events per hour</a:t>
                      </a:r>
                      <a:endParaRPr b="1" sz="3100">
                        <a:latin typeface="Courier New"/>
                        <a:ea typeface="Courier New"/>
                        <a:cs typeface="Courier New"/>
                        <a:sym typeface="Courier New"/>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48" name="Google Shape;1548;p108"/>
          <p:cNvSpPr txBox="1"/>
          <p:nvPr/>
        </p:nvSpPr>
        <p:spPr>
          <a:xfrm>
            <a:off x="1520725" y="9427500"/>
            <a:ext cx="21757200" cy="4286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200">
                <a:latin typeface="Courier New"/>
                <a:ea typeface="Courier New"/>
                <a:cs typeface="Courier New"/>
                <a:sym typeface="Courier New"/>
              </a:rPr>
              <a:t>JUSTIFICATION: </a:t>
            </a:r>
            <a:endParaRPr b="1" sz="4200">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2300">
              <a:solidFill>
                <a:schemeClr val="dk1"/>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rPr b="1" lang="en-US" sz="2800">
                <a:solidFill>
                  <a:schemeClr val="dk1"/>
                </a:solidFill>
                <a:latin typeface="Courier New"/>
                <a:ea typeface="Courier New"/>
                <a:cs typeface="Courier New"/>
                <a:sym typeface="Courier New"/>
              </a:rPr>
              <a:t>The threshold for the International Traffic Alert is set at 91 events per hour. This is above the usual average of 76 events per hour to account for normal changes and avoid false alarms. It’s below the highest recorded peak of 120 events per hour, ensuring we catch unusual spikes early. This helps us manage risk by alerting us to potential security threats without causing too many unnecessary alerts.</a:t>
            </a:r>
            <a:endParaRPr b="1" sz="28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37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55" name="Google Shape;1555;p109"/>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56" name="Google Shape;1556;p10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latin typeface="Courier New"/>
                <a:ea typeface="Courier New"/>
                <a:cs typeface="Courier New"/>
                <a:sym typeface="Courier New"/>
              </a:rPr>
              <a:t>Alerts </a:t>
            </a:r>
            <a:r>
              <a:rPr b="1" lang="en-US">
                <a:solidFill>
                  <a:schemeClr val="lt1"/>
                </a:solidFill>
                <a:latin typeface="Courier New"/>
                <a:ea typeface="Courier New"/>
                <a:cs typeface="Courier New"/>
                <a:sym typeface="Courier New"/>
              </a:rPr>
              <a:t>—</a:t>
            </a:r>
            <a:r>
              <a:rPr b="1" lang="en-US">
                <a:latin typeface="Courier New"/>
                <a:ea typeface="Courier New"/>
                <a:cs typeface="Courier New"/>
                <a:sym typeface="Courier New"/>
              </a:rPr>
              <a:t> Apache</a:t>
            </a:r>
            <a:endParaRPr b="1">
              <a:latin typeface="Courier New"/>
              <a:ea typeface="Courier New"/>
              <a:cs typeface="Courier New"/>
              <a:sym typeface="Courier New"/>
            </a:endParaRPr>
          </a:p>
        </p:txBody>
      </p:sp>
      <p:pic>
        <p:nvPicPr>
          <p:cNvPr id="1557" name="Google Shape;1557;p109"/>
          <p:cNvPicPr preferRelativeResize="0"/>
          <p:nvPr/>
        </p:nvPicPr>
        <p:blipFill rotWithShape="1">
          <a:blip r:embed="rId3">
            <a:alphaModFix/>
          </a:blip>
          <a:srcRect b="4331" l="726" r="1031" t="26703"/>
          <a:stretch/>
        </p:blipFill>
        <p:spPr>
          <a:xfrm>
            <a:off x="4372099" y="1829651"/>
            <a:ext cx="14207249" cy="5607574"/>
          </a:xfrm>
          <a:prstGeom prst="rect">
            <a:avLst/>
          </a:prstGeom>
          <a:noFill/>
          <a:ln>
            <a:noFill/>
          </a:ln>
        </p:spPr>
      </p:pic>
      <p:pic>
        <p:nvPicPr>
          <p:cNvPr id="1558" name="Google Shape;1558;p109"/>
          <p:cNvPicPr preferRelativeResize="0"/>
          <p:nvPr/>
        </p:nvPicPr>
        <p:blipFill rotWithShape="1">
          <a:blip r:embed="rId4">
            <a:alphaModFix/>
          </a:blip>
          <a:srcRect b="4362" l="0" r="941" t="24700"/>
          <a:stretch/>
        </p:blipFill>
        <p:spPr>
          <a:xfrm>
            <a:off x="4372100" y="7437235"/>
            <a:ext cx="14207249" cy="571526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11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latin typeface="Courier New"/>
                <a:ea typeface="Courier New"/>
                <a:cs typeface="Courier New"/>
                <a:sym typeface="Courier New"/>
              </a:rPr>
              <a:t>Alerts </a:t>
            </a:r>
            <a:r>
              <a:rPr b="1" lang="en-US">
                <a:solidFill>
                  <a:schemeClr val="lt1"/>
                </a:solidFill>
                <a:latin typeface="Courier New"/>
                <a:ea typeface="Courier New"/>
                <a:cs typeface="Courier New"/>
                <a:sym typeface="Courier New"/>
              </a:rPr>
              <a:t>— </a:t>
            </a:r>
            <a:r>
              <a:rPr b="1" lang="en-US">
                <a:latin typeface="Courier New"/>
                <a:ea typeface="Courier New"/>
                <a:cs typeface="Courier New"/>
                <a:sym typeface="Courier New"/>
              </a:rPr>
              <a:t>Apache (cont.)</a:t>
            </a:r>
            <a:endParaRPr b="1">
              <a:latin typeface="Courier New"/>
              <a:ea typeface="Courier New"/>
              <a:cs typeface="Courier New"/>
              <a:sym typeface="Courier New"/>
            </a:endParaRPr>
          </a:p>
        </p:txBody>
      </p:sp>
      <p:sp>
        <p:nvSpPr>
          <p:cNvPr id="1564" name="Google Shape;1564;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65" name="Google Shape;1565;p110"/>
          <p:cNvSpPr txBox="1"/>
          <p:nvPr>
            <p:ph idx="3" type="body"/>
          </p:nvPr>
        </p:nvSpPr>
        <p:spPr>
          <a:xfrm>
            <a:off x="808275" y="1924650"/>
            <a:ext cx="22942800" cy="9866700"/>
          </a:xfrm>
          <a:prstGeom prst="rect">
            <a:avLst/>
          </a:prstGeom>
        </p:spPr>
        <p:txBody>
          <a:bodyPr anchorCtr="0" anchor="t" bIns="2437975" lIns="1219000" spcFirstLastPara="1" rIns="1219000" wrap="square" tIns="0">
            <a:noAutofit/>
          </a:bodyPr>
          <a:lstStyle/>
          <a:p>
            <a:pPr indent="0" lvl="0" marL="0" rtl="0" algn="ctr">
              <a:spcBef>
                <a:spcPts val="0"/>
              </a:spcBef>
              <a:spcAft>
                <a:spcPts val="0"/>
              </a:spcAft>
              <a:buNone/>
            </a:pPr>
            <a:r>
              <a:rPr lang="en-US" sz="4400">
                <a:latin typeface="Courier New"/>
                <a:ea typeface="Courier New"/>
                <a:cs typeface="Courier New"/>
                <a:sym typeface="Courier New"/>
              </a:rPr>
              <a:t>Designed the following alerts:</a:t>
            </a:r>
            <a:endParaRPr sz="4400">
              <a:latin typeface="Courier New"/>
              <a:ea typeface="Courier New"/>
              <a:cs typeface="Courier New"/>
              <a:sym typeface="Courier New"/>
            </a:endParaRPr>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66" name="Google Shape;1566;p110"/>
          <p:cNvGraphicFramePr/>
          <p:nvPr/>
        </p:nvGraphicFramePr>
        <p:xfrm>
          <a:off x="1296213" y="3114300"/>
          <a:ext cx="3000000" cy="3000000"/>
        </p:xfrm>
        <a:graphic>
          <a:graphicData uri="http://schemas.openxmlformats.org/drawingml/2006/table">
            <a:tbl>
              <a:tblPr>
                <a:noFill/>
                <a:tableStyleId>{AFEB8FFD-4A36-41BA-B6DF-1894E5EDB9D3}</a:tableStyleId>
              </a:tblPr>
              <a:tblGrid>
                <a:gridCol w="5439275"/>
                <a:gridCol w="5439275"/>
                <a:gridCol w="5439275"/>
                <a:gridCol w="5439275"/>
              </a:tblGrid>
              <a:tr h="1914500">
                <a:tc>
                  <a:txBody>
                    <a:bodyPr/>
                    <a:lstStyle/>
                    <a:p>
                      <a:pPr indent="0" lvl="0" marL="0" rtl="0" algn="ctr">
                        <a:spcBef>
                          <a:spcPts val="0"/>
                        </a:spcBef>
                        <a:spcAft>
                          <a:spcPts val="0"/>
                        </a:spcAft>
                        <a:buNone/>
                      </a:pPr>
                      <a:r>
                        <a:rPr b="1" lang="en-US" sz="4400">
                          <a:latin typeface="Courier New"/>
                          <a:ea typeface="Courier New"/>
                          <a:cs typeface="Courier New"/>
                          <a:sym typeface="Courier New"/>
                        </a:rPr>
                        <a:t>Alert </a:t>
                      </a:r>
                      <a:endParaRPr b="1" sz="4400">
                        <a:latin typeface="Courier New"/>
                        <a:ea typeface="Courier New"/>
                        <a:cs typeface="Courier New"/>
                        <a:sym typeface="Courier New"/>
                      </a:endParaRPr>
                    </a:p>
                    <a:p>
                      <a:pPr indent="0" lvl="0" marL="0" rtl="0" algn="ctr">
                        <a:spcBef>
                          <a:spcPts val="0"/>
                        </a:spcBef>
                        <a:spcAft>
                          <a:spcPts val="0"/>
                        </a:spcAft>
                        <a:buNone/>
                      </a:pPr>
                      <a:r>
                        <a:rPr b="1" lang="en-US" sz="4400">
                          <a:latin typeface="Courier New"/>
                          <a:ea typeface="Courier New"/>
                          <a:cs typeface="Courier New"/>
                          <a:sym typeface="Courier New"/>
                        </a:rPr>
                        <a:t>Name</a:t>
                      </a:r>
                      <a:endParaRPr b="1" sz="4400">
                        <a:latin typeface="Courier New"/>
                        <a:ea typeface="Courier New"/>
                        <a:cs typeface="Courier New"/>
                        <a:sym typeface="Courier New"/>
                      </a:endParaRPr>
                    </a:p>
                  </a:txBody>
                  <a:tcPr marT="91425" marB="91425" marR="91425" marL="91425"/>
                </a:tc>
                <a:tc>
                  <a:txBody>
                    <a:bodyPr/>
                    <a:lstStyle/>
                    <a:p>
                      <a:pPr indent="0" lvl="0" marL="0" rtl="0" algn="ctr">
                        <a:spcBef>
                          <a:spcPts val="0"/>
                        </a:spcBef>
                        <a:spcAft>
                          <a:spcPts val="0"/>
                        </a:spcAft>
                        <a:buNone/>
                      </a:pPr>
                      <a:r>
                        <a:rPr b="1" lang="en-US" sz="4400">
                          <a:latin typeface="Courier New"/>
                          <a:ea typeface="Courier New"/>
                          <a:cs typeface="Courier New"/>
                          <a:sym typeface="Courier New"/>
                        </a:rPr>
                        <a:t>Alert </a:t>
                      </a:r>
                      <a:r>
                        <a:rPr b="1" lang="en-US" sz="4400">
                          <a:latin typeface="Courier New"/>
                          <a:ea typeface="Courier New"/>
                          <a:cs typeface="Courier New"/>
                          <a:sym typeface="Courier New"/>
                        </a:rPr>
                        <a:t>Description</a:t>
                      </a:r>
                      <a:endParaRPr b="1" sz="4400">
                        <a:latin typeface="Courier New"/>
                        <a:ea typeface="Courier New"/>
                        <a:cs typeface="Courier New"/>
                        <a:sym typeface="Courier New"/>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Courier New"/>
                          <a:ea typeface="Courier New"/>
                          <a:cs typeface="Courier New"/>
                          <a:sym typeface="Courier New"/>
                        </a:rPr>
                        <a:t>Alert </a:t>
                      </a:r>
                      <a:endParaRPr b="1" sz="4400">
                        <a:latin typeface="Courier New"/>
                        <a:ea typeface="Courier New"/>
                        <a:cs typeface="Courier New"/>
                        <a:sym typeface="Courier New"/>
                      </a:endParaRPr>
                    </a:p>
                    <a:p>
                      <a:pPr indent="0" lvl="0" marL="0" rtl="0" algn="ctr">
                        <a:spcBef>
                          <a:spcPts val="0"/>
                        </a:spcBef>
                        <a:spcAft>
                          <a:spcPts val="0"/>
                        </a:spcAft>
                        <a:buNone/>
                      </a:pPr>
                      <a:r>
                        <a:rPr b="1" lang="en-US" sz="4400">
                          <a:latin typeface="Courier New"/>
                          <a:ea typeface="Courier New"/>
                          <a:cs typeface="Courier New"/>
                          <a:sym typeface="Courier New"/>
                        </a:rPr>
                        <a:t>Baseline</a:t>
                      </a:r>
                      <a:endParaRPr b="1" sz="4400">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Courier New"/>
                          <a:ea typeface="Courier New"/>
                          <a:cs typeface="Courier New"/>
                          <a:sym typeface="Courier New"/>
                        </a:rPr>
                        <a:t>Alert </a:t>
                      </a:r>
                      <a:endParaRPr b="1" sz="4400">
                        <a:latin typeface="Courier New"/>
                        <a:ea typeface="Courier New"/>
                        <a:cs typeface="Courier New"/>
                        <a:sym typeface="Courier New"/>
                      </a:endParaRPr>
                    </a:p>
                    <a:p>
                      <a:pPr indent="0" lvl="0" marL="0" rtl="0" algn="ctr">
                        <a:spcBef>
                          <a:spcPts val="0"/>
                        </a:spcBef>
                        <a:spcAft>
                          <a:spcPts val="0"/>
                        </a:spcAft>
                        <a:buNone/>
                      </a:pPr>
                      <a:r>
                        <a:rPr b="1" lang="en-US" sz="4400">
                          <a:latin typeface="Courier New"/>
                          <a:ea typeface="Courier New"/>
                          <a:cs typeface="Courier New"/>
                          <a:sym typeface="Courier New"/>
                        </a:rPr>
                        <a:t>Threshold</a:t>
                      </a:r>
                      <a:endParaRPr b="1" sz="4400">
                        <a:latin typeface="Courier New"/>
                        <a:ea typeface="Courier New"/>
                        <a:cs typeface="Courier New"/>
                        <a:sym typeface="Courier New"/>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598175">
                <a:tc>
                  <a:txBody>
                    <a:bodyPr/>
                    <a:lstStyle/>
                    <a:p>
                      <a:pPr indent="0" lvl="0" marL="0" rtl="0" algn="ctr">
                        <a:spcBef>
                          <a:spcPts val="0"/>
                        </a:spcBef>
                        <a:spcAft>
                          <a:spcPts val="0"/>
                        </a:spcAft>
                        <a:buNone/>
                      </a:pPr>
                      <a:r>
                        <a:rPr b="1" lang="en-US" sz="4400">
                          <a:latin typeface="Courier New"/>
                          <a:ea typeface="Courier New"/>
                          <a:cs typeface="Courier New"/>
                          <a:sym typeface="Courier New"/>
                        </a:rPr>
                        <a:t>HTTP POST Requests</a:t>
                      </a:r>
                      <a:endParaRPr b="1" sz="4400">
                        <a:latin typeface="Courier New"/>
                        <a:ea typeface="Courier New"/>
                        <a:cs typeface="Courier New"/>
                        <a:sym typeface="Courier New"/>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2500">
                          <a:latin typeface="Courier New"/>
                          <a:ea typeface="Courier New"/>
                          <a:cs typeface="Courier New"/>
                          <a:sym typeface="Courier New"/>
                        </a:rPr>
                        <a:t>This alert monitors the number of HTTP POST requests per hour. It aims to detect abnormal spikes in POST requests, which could indicate suspicious activities such as form submissions, file uploads, or potential attacks.</a:t>
                      </a:r>
                      <a:endParaRPr b="1" sz="2500">
                        <a:latin typeface="Courier New"/>
                        <a:ea typeface="Courier New"/>
                        <a:cs typeface="Courier New"/>
                        <a:sym typeface="Courier New"/>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2900">
                          <a:solidFill>
                            <a:schemeClr val="dk1"/>
                          </a:solidFill>
                          <a:latin typeface="Courier New"/>
                          <a:ea typeface="Courier New"/>
                          <a:cs typeface="Courier New"/>
                          <a:sym typeface="Courier New"/>
                        </a:rPr>
                        <a:t>Baseline = 3</a:t>
                      </a:r>
                      <a:endParaRPr b="1" sz="6200">
                        <a:latin typeface="Courier New"/>
                        <a:ea typeface="Courier New"/>
                        <a:cs typeface="Courier New"/>
                        <a:sym typeface="Courier New"/>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3300">
                          <a:latin typeface="Courier New"/>
                          <a:ea typeface="Courier New"/>
                          <a:cs typeface="Courier New"/>
                          <a:sym typeface="Courier New"/>
                        </a:rPr>
                        <a:t>Threshold = 6 HTTP POST Requests per Hour</a:t>
                      </a:r>
                      <a:endParaRPr b="1" sz="3300">
                        <a:latin typeface="Courier New"/>
                        <a:ea typeface="Courier New"/>
                        <a:cs typeface="Courier New"/>
                        <a:sym typeface="Courier New"/>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67" name="Google Shape;1567;p110"/>
          <p:cNvSpPr txBox="1"/>
          <p:nvPr/>
        </p:nvSpPr>
        <p:spPr>
          <a:xfrm>
            <a:off x="2773975" y="9137200"/>
            <a:ext cx="18801600" cy="306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200">
                <a:latin typeface="Courier New"/>
                <a:ea typeface="Courier New"/>
                <a:cs typeface="Courier New"/>
                <a:sym typeface="Courier New"/>
              </a:rPr>
              <a:t>JUSTIFICATION:</a:t>
            </a:r>
            <a:endParaRPr b="1" sz="4200">
              <a:latin typeface="Courier New"/>
              <a:ea typeface="Courier New"/>
              <a:cs typeface="Courier New"/>
              <a:sym typeface="Courier New"/>
            </a:endParaRPr>
          </a:p>
          <a:p>
            <a:pPr indent="0" lvl="0" marL="0" rtl="0" algn="ctr">
              <a:spcBef>
                <a:spcPts val="0"/>
              </a:spcBef>
              <a:spcAft>
                <a:spcPts val="0"/>
              </a:spcAft>
              <a:buNone/>
            </a:pPr>
            <a:r>
              <a:t/>
            </a:r>
            <a:endParaRPr b="1" sz="1700">
              <a:latin typeface="Courier New"/>
              <a:ea typeface="Courier New"/>
              <a:cs typeface="Courier New"/>
              <a:sym typeface="Courier New"/>
            </a:endParaRPr>
          </a:p>
          <a:p>
            <a:pPr indent="0" lvl="0" marL="0" rtl="0" algn="just">
              <a:spcBef>
                <a:spcPts val="0"/>
              </a:spcBef>
              <a:spcAft>
                <a:spcPts val="0"/>
              </a:spcAft>
              <a:buNone/>
            </a:pPr>
            <a:r>
              <a:rPr b="1" lang="en-US" sz="3200">
                <a:latin typeface="Courier New"/>
                <a:ea typeface="Courier New"/>
                <a:cs typeface="Courier New"/>
                <a:sym typeface="Courier New"/>
              </a:rPr>
              <a:t>The threshold is set to detect significant deviations from the average POST request rate. Setting the threshold 25% above the average ensures that any sudden spikes in POST requests are flagged for investigation, allowing for timely responses to potential threats.</a:t>
            </a:r>
            <a:endParaRPr b="1" sz="3200">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74" name="Google Shape;1574;p11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75" name="Google Shape;1575;p11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latin typeface="Courier New"/>
                <a:ea typeface="Courier New"/>
                <a:cs typeface="Courier New"/>
                <a:sym typeface="Courier New"/>
              </a:rPr>
              <a:t>Alerts </a:t>
            </a:r>
            <a:r>
              <a:rPr b="1" lang="en-US">
                <a:solidFill>
                  <a:schemeClr val="lt1"/>
                </a:solidFill>
                <a:latin typeface="Courier New"/>
                <a:ea typeface="Courier New"/>
                <a:cs typeface="Courier New"/>
                <a:sym typeface="Courier New"/>
              </a:rPr>
              <a:t>—</a:t>
            </a:r>
            <a:r>
              <a:rPr b="1" lang="en-US">
                <a:latin typeface="Courier New"/>
                <a:ea typeface="Courier New"/>
                <a:cs typeface="Courier New"/>
                <a:sym typeface="Courier New"/>
              </a:rPr>
              <a:t> Apache</a:t>
            </a:r>
            <a:endParaRPr b="1">
              <a:latin typeface="Courier New"/>
              <a:ea typeface="Courier New"/>
              <a:cs typeface="Courier New"/>
              <a:sym typeface="Courier New"/>
            </a:endParaRPr>
          </a:p>
        </p:txBody>
      </p:sp>
      <p:pic>
        <p:nvPicPr>
          <p:cNvPr id="1576" name="Google Shape;1576;p111"/>
          <p:cNvPicPr preferRelativeResize="0"/>
          <p:nvPr/>
        </p:nvPicPr>
        <p:blipFill rotWithShape="1">
          <a:blip r:embed="rId3">
            <a:alphaModFix/>
          </a:blip>
          <a:srcRect b="4265" l="0" r="0" t="31405"/>
          <a:stretch/>
        </p:blipFill>
        <p:spPr>
          <a:xfrm>
            <a:off x="1694175" y="2540000"/>
            <a:ext cx="20989302" cy="75919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91A3"/>
        </a:solidFill>
      </p:bgPr>
    </p:bg>
    <p:spTree>
      <p:nvGrpSpPr>
        <p:cNvPr id="1334" name="Shape 1334"/>
        <p:cNvGrpSpPr/>
        <p:nvPr/>
      </p:nvGrpSpPr>
      <p:grpSpPr>
        <a:xfrm>
          <a:off x="0" y="0"/>
          <a:ext cx="0" cy="0"/>
          <a:chOff x="0" y="0"/>
          <a:chExt cx="0" cy="0"/>
        </a:xfrm>
      </p:grpSpPr>
      <p:pic>
        <p:nvPicPr>
          <p:cNvPr id="1335" name="Google Shape;1335;p85"/>
          <p:cNvPicPr preferRelativeResize="0"/>
          <p:nvPr/>
        </p:nvPicPr>
        <p:blipFill rotWithShape="1">
          <a:blip r:embed="rId3">
            <a:alphaModFix/>
          </a:blip>
          <a:srcRect b="2471" l="0" r="0" t="2471"/>
          <a:stretch/>
        </p:blipFill>
        <p:spPr>
          <a:xfrm>
            <a:off x="731334" y="773067"/>
            <a:ext cx="22914824" cy="12246447"/>
          </a:xfrm>
          <a:prstGeom prst="rect">
            <a:avLst/>
          </a:prstGeom>
          <a:noFill/>
          <a:ln>
            <a:noFill/>
          </a:ln>
        </p:spPr>
      </p:pic>
      <p:sp>
        <p:nvSpPr>
          <p:cNvPr id="1336" name="Google Shape;1336;p8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37" name="Google Shape;1337;p8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b="1" lang="en-US" sz="10000">
                <a:solidFill>
                  <a:schemeClr val="lt1"/>
                </a:solidFill>
                <a:latin typeface="Courier New"/>
                <a:ea typeface="Courier New"/>
                <a:cs typeface="Courier New"/>
                <a:sym typeface="Courier New"/>
              </a:rPr>
              <a:t>Monitoring Environment</a:t>
            </a:r>
            <a:endParaRPr b="1" sz="10000">
              <a:latin typeface="Courier New"/>
              <a:ea typeface="Courier New"/>
              <a:cs typeface="Courier New"/>
              <a:sym typeface="Courier New"/>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38" name="Google Shape;1338;p8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11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latin typeface="Courier New"/>
                <a:ea typeface="Courier New"/>
                <a:cs typeface="Courier New"/>
                <a:sym typeface="Courier New"/>
              </a:rPr>
              <a:t>Dashboards </a:t>
            </a:r>
            <a:r>
              <a:rPr b="1" lang="en-US">
                <a:solidFill>
                  <a:schemeClr val="lt1"/>
                </a:solidFill>
                <a:latin typeface="Courier New"/>
                <a:ea typeface="Courier New"/>
                <a:cs typeface="Courier New"/>
                <a:sym typeface="Courier New"/>
              </a:rPr>
              <a:t>—</a:t>
            </a:r>
            <a:r>
              <a:rPr b="1" lang="en-US">
                <a:latin typeface="Courier New"/>
                <a:ea typeface="Courier New"/>
                <a:cs typeface="Courier New"/>
                <a:sym typeface="Courier New"/>
              </a:rPr>
              <a:t> Apache</a:t>
            </a:r>
            <a:endParaRPr b="1">
              <a:latin typeface="Courier New"/>
              <a:ea typeface="Courier New"/>
              <a:cs typeface="Courier New"/>
              <a:sym typeface="Courier New"/>
            </a:endParaRPr>
          </a:p>
        </p:txBody>
      </p:sp>
      <p:sp>
        <p:nvSpPr>
          <p:cNvPr id="1583" name="Google Shape;1583;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84" name="Google Shape;1584;p11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85" name="Google Shape;1585;p112"/>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86" name="Google Shape;1586;p112"/>
          <p:cNvPicPr preferRelativeResize="0"/>
          <p:nvPr/>
        </p:nvPicPr>
        <p:blipFill>
          <a:blip r:embed="rId3">
            <a:alphaModFix/>
          </a:blip>
          <a:stretch>
            <a:fillRect/>
          </a:stretch>
        </p:blipFill>
        <p:spPr>
          <a:xfrm>
            <a:off x="817950" y="2086125"/>
            <a:ext cx="22741751" cy="98611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11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latin typeface="Courier New"/>
                <a:ea typeface="Courier New"/>
                <a:cs typeface="Courier New"/>
                <a:sym typeface="Courier New"/>
              </a:rPr>
              <a:t>Dashboards </a:t>
            </a:r>
            <a:r>
              <a:rPr b="1" lang="en-US">
                <a:solidFill>
                  <a:schemeClr val="lt1"/>
                </a:solidFill>
                <a:latin typeface="Courier New"/>
                <a:ea typeface="Courier New"/>
                <a:cs typeface="Courier New"/>
                <a:sym typeface="Courier New"/>
              </a:rPr>
              <a:t>—</a:t>
            </a:r>
            <a:r>
              <a:rPr b="1" lang="en-US">
                <a:latin typeface="Courier New"/>
                <a:ea typeface="Courier New"/>
                <a:cs typeface="Courier New"/>
                <a:sym typeface="Courier New"/>
              </a:rPr>
              <a:t> Apache (cont.)</a:t>
            </a:r>
            <a:endParaRPr b="1">
              <a:latin typeface="Courier New"/>
              <a:ea typeface="Courier New"/>
              <a:cs typeface="Courier New"/>
              <a:sym typeface="Courier New"/>
            </a:endParaRPr>
          </a:p>
        </p:txBody>
      </p:sp>
      <p:sp>
        <p:nvSpPr>
          <p:cNvPr id="1593" name="Google Shape;1593;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94" name="Google Shape;1594;p113"/>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595" name="Google Shape;1595;p113"/>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596" name="Google Shape;1596;p113"/>
          <p:cNvPicPr preferRelativeResize="0"/>
          <p:nvPr/>
        </p:nvPicPr>
        <p:blipFill>
          <a:blip r:embed="rId3">
            <a:alphaModFix/>
          </a:blip>
          <a:stretch>
            <a:fillRect/>
          </a:stretch>
        </p:blipFill>
        <p:spPr>
          <a:xfrm>
            <a:off x="1520825" y="2576325"/>
            <a:ext cx="21427275" cy="661408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pic>
        <p:nvPicPr>
          <p:cNvPr id="1601" name="Google Shape;1601;p114"/>
          <p:cNvPicPr preferRelativeResize="0"/>
          <p:nvPr/>
        </p:nvPicPr>
        <p:blipFill rotWithShape="1">
          <a:blip r:embed="rId3">
            <a:alphaModFix/>
          </a:blip>
          <a:srcRect b="2471" l="0" r="0" t="2471"/>
          <a:stretch/>
        </p:blipFill>
        <p:spPr>
          <a:xfrm>
            <a:off x="731334" y="773067"/>
            <a:ext cx="22914824" cy="12246447"/>
          </a:xfrm>
          <a:prstGeom prst="rect">
            <a:avLst/>
          </a:prstGeom>
          <a:noFill/>
          <a:ln>
            <a:noFill/>
          </a:ln>
        </p:spPr>
      </p:pic>
      <p:sp>
        <p:nvSpPr>
          <p:cNvPr id="1602" name="Google Shape;1602;p114"/>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603" name="Google Shape;1603;p114"/>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b="1" lang="en-US" sz="10000">
                <a:solidFill>
                  <a:schemeClr val="lt1"/>
                </a:solidFill>
                <a:latin typeface="Courier New"/>
                <a:ea typeface="Courier New"/>
                <a:cs typeface="Courier New"/>
                <a:sym typeface="Courier New"/>
              </a:rPr>
              <a:t>Attack Analysis</a:t>
            </a:r>
            <a:endParaRPr b="1" sz="10000">
              <a:latin typeface="Courier New"/>
              <a:ea typeface="Courier New"/>
              <a:cs typeface="Courier New"/>
              <a:sym typeface="Courier New"/>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604" name="Google Shape;1604;p114"/>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11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latin typeface="Courier New"/>
                <a:ea typeface="Courier New"/>
                <a:cs typeface="Courier New"/>
                <a:sym typeface="Courier New"/>
              </a:rPr>
              <a:t>Attack Summary </a:t>
            </a:r>
            <a:r>
              <a:rPr b="1" lang="en-US">
                <a:solidFill>
                  <a:schemeClr val="lt1"/>
                </a:solidFill>
                <a:latin typeface="Courier New"/>
                <a:ea typeface="Courier New"/>
                <a:cs typeface="Courier New"/>
                <a:sym typeface="Courier New"/>
              </a:rPr>
              <a:t>—</a:t>
            </a:r>
            <a:r>
              <a:rPr b="1" lang="en-US">
                <a:latin typeface="Courier New"/>
                <a:ea typeface="Courier New"/>
                <a:cs typeface="Courier New"/>
                <a:sym typeface="Courier New"/>
              </a:rPr>
              <a:t> Windows (cont.)</a:t>
            </a:r>
            <a:endParaRPr b="1">
              <a:latin typeface="Courier New"/>
              <a:ea typeface="Courier New"/>
              <a:cs typeface="Courier New"/>
              <a:sym typeface="Courier New"/>
            </a:endParaRPr>
          </a:p>
        </p:txBody>
      </p:sp>
      <p:sp>
        <p:nvSpPr>
          <p:cNvPr id="1610" name="Google Shape;1610;p1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11" name="Google Shape;1611;p115"/>
          <p:cNvSpPr txBox="1"/>
          <p:nvPr>
            <p:ph idx="3" type="body"/>
          </p:nvPr>
        </p:nvSpPr>
        <p:spPr>
          <a:xfrm>
            <a:off x="717425" y="1924650"/>
            <a:ext cx="22942800" cy="11029500"/>
          </a:xfrm>
          <a:prstGeom prst="rect">
            <a:avLst/>
          </a:prstGeom>
        </p:spPr>
        <p:txBody>
          <a:bodyPr anchorCtr="0" anchor="t" bIns="2437975" lIns="1219000" spcFirstLastPara="1" rIns="1219000" wrap="square" tIns="0">
            <a:noAutofit/>
          </a:bodyPr>
          <a:lstStyle/>
          <a:p>
            <a:pPr indent="0" lvl="0" marL="0" rtl="0" algn="l">
              <a:lnSpc>
                <a:spcPct val="115000"/>
              </a:lnSpc>
              <a:spcBef>
                <a:spcPts val="1200"/>
              </a:spcBef>
              <a:spcAft>
                <a:spcPts val="0"/>
              </a:spcAft>
              <a:buNone/>
            </a:pPr>
            <a:r>
              <a:rPr b="1" lang="en-US" sz="2600">
                <a:solidFill>
                  <a:schemeClr val="dk1"/>
                </a:solidFill>
                <a:latin typeface="Courier New"/>
                <a:ea typeface="Courier New"/>
                <a:cs typeface="Courier New"/>
                <a:sym typeface="Courier New"/>
              </a:rPr>
              <a:t>Severity Changes</a:t>
            </a:r>
            <a:endParaRPr b="1" sz="2600">
              <a:solidFill>
                <a:schemeClr val="dk1"/>
              </a:solidFill>
              <a:latin typeface="Courier New"/>
              <a:ea typeface="Courier New"/>
              <a:cs typeface="Courier New"/>
              <a:sym typeface="Courier New"/>
            </a:endParaRPr>
          </a:p>
          <a:p>
            <a:pPr indent="457200" lvl="0" marL="0" rtl="0" algn="l">
              <a:lnSpc>
                <a:spcPct val="115000"/>
              </a:lnSpc>
              <a:spcBef>
                <a:spcPts val="1200"/>
              </a:spcBef>
              <a:spcAft>
                <a:spcPts val="0"/>
              </a:spcAft>
              <a:buNone/>
            </a:pPr>
            <a:r>
              <a:rPr lang="en-US" sz="2600">
                <a:solidFill>
                  <a:schemeClr val="dk1"/>
                </a:solidFill>
                <a:latin typeface="Courier New"/>
                <a:ea typeface="Courier New"/>
                <a:cs typeface="Courier New"/>
                <a:sym typeface="Courier New"/>
              </a:rPr>
              <a:t>The severity level of incidents increased significantly from 6.91% to 20.22%.</a:t>
            </a:r>
            <a:endParaRPr sz="2600">
              <a:solidFill>
                <a:schemeClr val="dk1"/>
              </a:solidFill>
              <a:latin typeface="Courier New"/>
              <a:ea typeface="Courier New"/>
              <a:cs typeface="Courier New"/>
              <a:sym typeface="Courier New"/>
            </a:endParaRPr>
          </a:p>
          <a:p>
            <a:pPr indent="0" lvl="0" marL="457200" rtl="0" algn="l">
              <a:lnSpc>
                <a:spcPct val="115000"/>
              </a:lnSpc>
              <a:spcBef>
                <a:spcPts val="1200"/>
              </a:spcBef>
              <a:spcAft>
                <a:spcPts val="0"/>
              </a:spcAft>
              <a:buNone/>
            </a:pPr>
            <a:r>
              <a:rPr b="1" lang="en-US" sz="2600">
                <a:solidFill>
                  <a:schemeClr val="dk1"/>
                </a:solidFill>
                <a:latin typeface="Courier New"/>
                <a:ea typeface="Courier New"/>
                <a:cs typeface="Courier New"/>
                <a:sym typeface="Courier New"/>
              </a:rPr>
              <a:t>This rise suggests a shift towards more serious or critical attacks, indicating potentially severe security issues or sophisticated attacks.</a:t>
            </a:r>
            <a:endParaRPr b="1" sz="26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2600">
                <a:solidFill>
                  <a:schemeClr val="dk1"/>
                </a:solidFill>
                <a:latin typeface="Courier New"/>
                <a:ea typeface="Courier New"/>
                <a:cs typeface="Courier New"/>
                <a:sym typeface="Courier New"/>
              </a:rPr>
              <a:t>Failed Activities</a:t>
            </a:r>
            <a:endParaRPr b="1" sz="2600">
              <a:solidFill>
                <a:schemeClr val="dk1"/>
              </a:solidFill>
              <a:latin typeface="Courier New"/>
              <a:ea typeface="Courier New"/>
              <a:cs typeface="Courier New"/>
              <a:sym typeface="Courier New"/>
            </a:endParaRPr>
          </a:p>
          <a:p>
            <a:pPr indent="457200" lvl="0" marL="0" rtl="0" algn="l">
              <a:lnSpc>
                <a:spcPct val="115000"/>
              </a:lnSpc>
              <a:spcBef>
                <a:spcPts val="1200"/>
              </a:spcBef>
              <a:spcAft>
                <a:spcPts val="0"/>
              </a:spcAft>
              <a:buNone/>
            </a:pPr>
            <a:r>
              <a:rPr lang="en-US" sz="2600">
                <a:solidFill>
                  <a:schemeClr val="dk1"/>
                </a:solidFill>
                <a:latin typeface="Courier New"/>
                <a:ea typeface="Courier New"/>
                <a:cs typeface="Courier New"/>
                <a:sym typeface="Courier New"/>
              </a:rPr>
              <a:t>There was a notable increase in failed activities.</a:t>
            </a:r>
            <a:endParaRPr sz="2600">
              <a:solidFill>
                <a:schemeClr val="dk1"/>
              </a:solidFill>
              <a:latin typeface="Courier New"/>
              <a:ea typeface="Courier New"/>
              <a:cs typeface="Courier New"/>
              <a:sym typeface="Courier New"/>
            </a:endParaRPr>
          </a:p>
          <a:p>
            <a:pPr indent="0" lvl="0" marL="457200" rtl="0" algn="l">
              <a:lnSpc>
                <a:spcPct val="115000"/>
              </a:lnSpc>
              <a:spcBef>
                <a:spcPts val="1200"/>
              </a:spcBef>
              <a:spcAft>
                <a:spcPts val="0"/>
              </a:spcAft>
              <a:buNone/>
            </a:pPr>
            <a:r>
              <a:rPr b="1" lang="en-US" sz="2600">
                <a:solidFill>
                  <a:schemeClr val="dk1"/>
                </a:solidFill>
                <a:latin typeface="Courier New"/>
                <a:ea typeface="Courier New"/>
                <a:cs typeface="Courier New"/>
                <a:sym typeface="Courier New"/>
              </a:rPr>
              <a:t>This spike in failed activities may point to potential unauthorized access attempts or other security concerns requiring investigation.</a:t>
            </a:r>
            <a:endParaRPr b="1" sz="26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2600">
                <a:solidFill>
                  <a:schemeClr val="dk1"/>
                </a:solidFill>
                <a:latin typeface="Courier New"/>
                <a:ea typeface="Courier New"/>
                <a:cs typeface="Courier New"/>
                <a:sym typeface="Courier New"/>
              </a:rPr>
              <a:t>Failed Windows Activity </a:t>
            </a:r>
            <a:endParaRPr b="1" sz="2600">
              <a:solidFill>
                <a:schemeClr val="dk1"/>
              </a:solidFill>
              <a:latin typeface="Courier New"/>
              <a:ea typeface="Courier New"/>
              <a:cs typeface="Courier New"/>
              <a:sym typeface="Courier New"/>
            </a:endParaRPr>
          </a:p>
          <a:p>
            <a:pPr indent="457200" lvl="0" marL="0" rtl="0" algn="l">
              <a:lnSpc>
                <a:spcPct val="115000"/>
              </a:lnSpc>
              <a:spcBef>
                <a:spcPts val="1200"/>
              </a:spcBef>
              <a:spcAft>
                <a:spcPts val="0"/>
              </a:spcAft>
              <a:buNone/>
            </a:pPr>
            <a:r>
              <a:rPr lang="en-US" sz="2600">
                <a:solidFill>
                  <a:schemeClr val="dk1"/>
                </a:solidFill>
                <a:latin typeface="Courier New"/>
                <a:ea typeface="Courier New"/>
                <a:cs typeface="Courier New"/>
                <a:sym typeface="Courier New"/>
              </a:rPr>
              <a:t>T</a:t>
            </a:r>
            <a:r>
              <a:rPr lang="en-US" sz="2600">
                <a:solidFill>
                  <a:schemeClr val="dk1"/>
                </a:solidFill>
                <a:latin typeface="Courier New"/>
                <a:ea typeface="Courier New"/>
                <a:cs typeface="Courier New"/>
                <a:sym typeface="Courier New"/>
              </a:rPr>
              <a:t>here was a significant spike in failed login attempts.</a:t>
            </a:r>
            <a:endParaRPr sz="2600">
              <a:solidFill>
                <a:schemeClr val="dk1"/>
              </a:solidFill>
              <a:latin typeface="Courier New"/>
              <a:ea typeface="Courier New"/>
              <a:cs typeface="Courier New"/>
              <a:sym typeface="Courier New"/>
            </a:endParaRPr>
          </a:p>
          <a:p>
            <a:pPr indent="457200" lvl="0" marL="0" rtl="0" algn="l">
              <a:lnSpc>
                <a:spcPct val="115000"/>
              </a:lnSpc>
              <a:spcBef>
                <a:spcPts val="1200"/>
              </a:spcBef>
              <a:spcAft>
                <a:spcPts val="0"/>
              </a:spcAft>
              <a:buNone/>
            </a:pPr>
            <a:r>
              <a:rPr lang="en-US" sz="2600">
                <a:solidFill>
                  <a:schemeClr val="dk1"/>
                </a:solidFill>
                <a:latin typeface="Courier New"/>
                <a:ea typeface="Courier New"/>
                <a:cs typeface="Courier New"/>
                <a:sym typeface="Courier New"/>
              </a:rPr>
              <a:t>On March 25, 2020, at 8:00 a.m., there were 34 failed login events.</a:t>
            </a:r>
            <a:endParaRPr sz="2600">
              <a:solidFill>
                <a:schemeClr val="dk1"/>
              </a:solidFill>
              <a:latin typeface="Courier New"/>
              <a:ea typeface="Courier New"/>
              <a:cs typeface="Courier New"/>
              <a:sym typeface="Courier New"/>
            </a:endParaRPr>
          </a:p>
          <a:p>
            <a:pPr indent="0" lvl="0" marL="457200" rtl="0" algn="l">
              <a:lnSpc>
                <a:spcPct val="115000"/>
              </a:lnSpc>
              <a:spcBef>
                <a:spcPts val="1200"/>
              </a:spcBef>
              <a:spcAft>
                <a:spcPts val="0"/>
              </a:spcAft>
              <a:buNone/>
            </a:pPr>
            <a:r>
              <a:rPr b="1" lang="en-US" sz="2600">
                <a:solidFill>
                  <a:schemeClr val="dk1"/>
                </a:solidFill>
                <a:latin typeface="Courier New"/>
                <a:ea typeface="Courier New"/>
                <a:cs typeface="Courier New"/>
                <a:sym typeface="Courier New"/>
              </a:rPr>
              <a:t>This pattern may indicate a brute-force attack or other login-related issues, warranting further analysis and potential response measures.</a:t>
            </a:r>
            <a:endParaRPr b="1" sz="26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2600">
                <a:solidFill>
                  <a:schemeClr val="dk1"/>
                </a:solidFill>
                <a:latin typeface="Courier New"/>
                <a:ea typeface="Courier New"/>
                <a:cs typeface="Courier New"/>
                <a:sym typeface="Courier New"/>
              </a:rPr>
              <a:t>Successful Logins</a:t>
            </a:r>
            <a:endParaRPr b="1" sz="2600">
              <a:solidFill>
                <a:schemeClr val="dk1"/>
              </a:solidFill>
              <a:latin typeface="Courier New"/>
              <a:ea typeface="Courier New"/>
              <a:cs typeface="Courier New"/>
              <a:sym typeface="Courier New"/>
            </a:endParaRPr>
          </a:p>
          <a:p>
            <a:pPr indent="457200" lvl="0" marL="0" rtl="0" algn="l">
              <a:lnSpc>
                <a:spcPct val="115000"/>
              </a:lnSpc>
              <a:spcBef>
                <a:spcPts val="1200"/>
              </a:spcBef>
              <a:spcAft>
                <a:spcPts val="0"/>
              </a:spcAft>
              <a:buNone/>
            </a:pPr>
            <a:r>
              <a:rPr lang="en-US" sz="2600">
                <a:solidFill>
                  <a:schemeClr val="dk1"/>
                </a:solidFill>
                <a:latin typeface="Courier New"/>
                <a:ea typeface="Courier New"/>
                <a:cs typeface="Courier New"/>
                <a:sym typeface="Courier New"/>
              </a:rPr>
              <a:t>Our </a:t>
            </a:r>
            <a:r>
              <a:rPr lang="en-US" sz="2600">
                <a:solidFill>
                  <a:schemeClr val="dk1"/>
                </a:solidFill>
                <a:latin typeface="Courier New"/>
                <a:ea typeface="Courier New"/>
                <a:cs typeface="Courier New"/>
                <a:sym typeface="Courier New"/>
              </a:rPr>
              <a:t>alerts were triggered, there were peaks in successful logins.</a:t>
            </a:r>
            <a:endParaRPr sz="2600">
              <a:solidFill>
                <a:schemeClr val="dk1"/>
              </a:solidFill>
              <a:latin typeface="Courier New"/>
              <a:ea typeface="Courier New"/>
              <a:cs typeface="Courier New"/>
              <a:sym typeface="Courier New"/>
            </a:endParaRPr>
          </a:p>
          <a:p>
            <a:pPr indent="0" lvl="0" marL="457200" rtl="0" algn="l">
              <a:lnSpc>
                <a:spcPct val="115000"/>
              </a:lnSpc>
              <a:spcBef>
                <a:spcPts val="1200"/>
              </a:spcBef>
              <a:spcAft>
                <a:spcPts val="0"/>
              </a:spcAft>
              <a:buNone/>
            </a:pPr>
            <a:r>
              <a:rPr lang="en-US" sz="2600">
                <a:solidFill>
                  <a:schemeClr val="dk1"/>
                </a:solidFill>
                <a:latin typeface="Courier New"/>
                <a:ea typeface="Courier New"/>
                <a:cs typeface="Courier New"/>
                <a:sym typeface="Courier New"/>
              </a:rPr>
              <a:t>On March 5, 2020, the logs showed high login volumes at 11 a.m. (194 logins) and 12 p.m. (75 logins), primarily by User (J).</a:t>
            </a:r>
            <a:endParaRPr sz="2600">
              <a:solidFill>
                <a:schemeClr val="dk1"/>
              </a:solidFill>
              <a:latin typeface="Courier New"/>
              <a:ea typeface="Courier New"/>
              <a:cs typeface="Courier New"/>
              <a:sym typeface="Courier New"/>
            </a:endParaRPr>
          </a:p>
          <a:p>
            <a:pPr indent="0" lvl="0" marL="0" rtl="0" algn="l">
              <a:lnSpc>
                <a:spcPct val="115000"/>
              </a:lnSpc>
              <a:spcBef>
                <a:spcPts val="1200"/>
              </a:spcBef>
              <a:spcAft>
                <a:spcPts val="1200"/>
              </a:spcAft>
              <a:buNone/>
            </a:pPr>
            <a:r>
              <a:rPr b="1" lang="en-US" sz="2600">
                <a:solidFill>
                  <a:schemeClr val="dk1"/>
                </a:solidFill>
                <a:latin typeface="Courier New"/>
                <a:ea typeface="Courier New"/>
                <a:cs typeface="Courier New"/>
                <a:sym typeface="Courier New"/>
              </a:rPr>
              <a:t>These peaks could be either legitimate high activity or signs of account compromise, necessitating further scrutiny of User (J) and associated login patterns.</a:t>
            </a:r>
            <a:endParaRPr b="1" sz="5900">
              <a:solidFill>
                <a:schemeClr val="dk1"/>
              </a:solidFill>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5" name="Shape 1615"/>
        <p:cNvGrpSpPr/>
        <p:nvPr/>
      </p:nvGrpSpPr>
      <p:grpSpPr>
        <a:xfrm>
          <a:off x="0" y="0"/>
          <a:ext cx="0" cy="0"/>
          <a:chOff x="0" y="0"/>
          <a:chExt cx="0" cy="0"/>
        </a:xfrm>
      </p:grpSpPr>
      <p:sp>
        <p:nvSpPr>
          <p:cNvPr id="1616" name="Google Shape;1616;p11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solidFill>
                  <a:schemeClr val="dk1"/>
                </a:solidFill>
                <a:latin typeface="Courier New"/>
                <a:ea typeface="Courier New"/>
                <a:cs typeface="Courier New"/>
                <a:sym typeface="Courier New"/>
              </a:rPr>
              <a:t>Screenshots </a:t>
            </a:r>
            <a:r>
              <a:rPr b="1" lang="en-US">
                <a:solidFill>
                  <a:schemeClr val="lt1"/>
                </a:solidFill>
                <a:latin typeface="Courier New"/>
                <a:ea typeface="Courier New"/>
                <a:cs typeface="Courier New"/>
                <a:sym typeface="Courier New"/>
              </a:rPr>
              <a:t>-</a:t>
            </a:r>
            <a:r>
              <a:rPr b="1" lang="en-US">
                <a:solidFill>
                  <a:schemeClr val="dk1"/>
                </a:solidFill>
                <a:latin typeface="Courier New"/>
                <a:ea typeface="Courier New"/>
                <a:cs typeface="Courier New"/>
                <a:sym typeface="Courier New"/>
              </a:rPr>
              <a:t> Attack Logs</a:t>
            </a:r>
            <a:endParaRPr b="1">
              <a:solidFill>
                <a:schemeClr val="dk1"/>
              </a:solidFill>
              <a:latin typeface="Courier New"/>
              <a:ea typeface="Courier New"/>
              <a:cs typeface="Courier New"/>
              <a:sym typeface="Courier New"/>
            </a:endParaRPr>
          </a:p>
        </p:txBody>
      </p:sp>
      <p:sp>
        <p:nvSpPr>
          <p:cNvPr id="1617" name="Google Shape;1617;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18" name="Google Shape;1618;p116"/>
          <p:cNvPicPr preferRelativeResize="0"/>
          <p:nvPr/>
        </p:nvPicPr>
        <p:blipFill>
          <a:blip r:embed="rId3">
            <a:alphaModFix/>
          </a:blip>
          <a:stretch>
            <a:fillRect/>
          </a:stretch>
        </p:blipFill>
        <p:spPr>
          <a:xfrm>
            <a:off x="3036025" y="1709725"/>
            <a:ext cx="17523021" cy="5528600"/>
          </a:xfrm>
          <a:prstGeom prst="rect">
            <a:avLst/>
          </a:prstGeom>
          <a:noFill/>
          <a:ln>
            <a:noFill/>
          </a:ln>
        </p:spPr>
      </p:pic>
      <p:pic>
        <p:nvPicPr>
          <p:cNvPr id="1619" name="Google Shape;1619;p116"/>
          <p:cNvPicPr preferRelativeResize="0"/>
          <p:nvPr/>
        </p:nvPicPr>
        <p:blipFill>
          <a:blip r:embed="rId4">
            <a:alphaModFix/>
          </a:blip>
          <a:stretch>
            <a:fillRect/>
          </a:stretch>
        </p:blipFill>
        <p:spPr>
          <a:xfrm>
            <a:off x="3036025" y="7378675"/>
            <a:ext cx="17523024" cy="570558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sp>
        <p:nvSpPr>
          <p:cNvPr id="1624" name="Google Shape;1624;p11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solidFill>
                  <a:schemeClr val="dk1"/>
                </a:solidFill>
                <a:latin typeface="Courier New"/>
                <a:ea typeface="Courier New"/>
                <a:cs typeface="Courier New"/>
                <a:sym typeface="Courier New"/>
              </a:rPr>
              <a:t>Screenshots </a:t>
            </a:r>
            <a:r>
              <a:rPr b="1" lang="en-US">
                <a:solidFill>
                  <a:schemeClr val="lt1"/>
                </a:solidFill>
                <a:latin typeface="Courier New"/>
                <a:ea typeface="Courier New"/>
                <a:cs typeface="Courier New"/>
                <a:sym typeface="Courier New"/>
              </a:rPr>
              <a:t>-</a:t>
            </a:r>
            <a:r>
              <a:rPr b="1" lang="en-US">
                <a:solidFill>
                  <a:schemeClr val="dk1"/>
                </a:solidFill>
                <a:latin typeface="Courier New"/>
                <a:ea typeface="Courier New"/>
                <a:cs typeface="Courier New"/>
                <a:sym typeface="Courier New"/>
              </a:rPr>
              <a:t> Attack Logs</a:t>
            </a:r>
            <a:endParaRPr b="1">
              <a:solidFill>
                <a:schemeClr val="dk1"/>
              </a:solidFill>
              <a:latin typeface="Courier New"/>
              <a:ea typeface="Courier New"/>
              <a:cs typeface="Courier New"/>
              <a:sym typeface="Courier New"/>
            </a:endParaRPr>
          </a:p>
        </p:txBody>
      </p:sp>
      <p:sp>
        <p:nvSpPr>
          <p:cNvPr id="1625" name="Google Shape;1625;p1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26" name="Google Shape;1626;p117"/>
          <p:cNvPicPr preferRelativeResize="0"/>
          <p:nvPr/>
        </p:nvPicPr>
        <p:blipFill>
          <a:blip r:embed="rId3">
            <a:alphaModFix/>
          </a:blip>
          <a:stretch>
            <a:fillRect/>
          </a:stretch>
        </p:blipFill>
        <p:spPr>
          <a:xfrm>
            <a:off x="1983675" y="2042025"/>
            <a:ext cx="20410299" cy="574575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11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solidFill>
                  <a:schemeClr val="dk1"/>
                </a:solidFill>
                <a:latin typeface="Courier New"/>
                <a:ea typeface="Courier New"/>
                <a:cs typeface="Courier New"/>
                <a:sym typeface="Courier New"/>
              </a:rPr>
              <a:t>Screenshots </a:t>
            </a:r>
            <a:r>
              <a:rPr b="1" lang="en-US">
                <a:solidFill>
                  <a:schemeClr val="lt1"/>
                </a:solidFill>
                <a:latin typeface="Courier New"/>
                <a:ea typeface="Courier New"/>
                <a:cs typeface="Courier New"/>
                <a:sym typeface="Courier New"/>
              </a:rPr>
              <a:t>-</a:t>
            </a:r>
            <a:r>
              <a:rPr b="1" lang="en-US">
                <a:solidFill>
                  <a:schemeClr val="dk1"/>
                </a:solidFill>
                <a:latin typeface="Courier New"/>
                <a:ea typeface="Courier New"/>
                <a:cs typeface="Courier New"/>
                <a:sym typeface="Courier New"/>
              </a:rPr>
              <a:t> Attack Logs</a:t>
            </a:r>
            <a:endParaRPr b="1">
              <a:solidFill>
                <a:schemeClr val="dk1"/>
              </a:solidFill>
              <a:latin typeface="Courier New"/>
              <a:ea typeface="Courier New"/>
              <a:cs typeface="Courier New"/>
              <a:sym typeface="Courier New"/>
            </a:endParaRPr>
          </a:p>
        </p:txBody>
      </p:sp>
      <p:sp>
        <p:nvSpPr>
          <p:cNvPr id="1632" name="Google Shape;1632;p1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33" name="Google Shape;1633;p118"/>
          <p:cNvPicPr preferRelativeResize="0"/>
          <p:nvPr/>
        </p:nvPicPr>
        <p:blipFill rotWithShape="1">
          <a:blip r:embed="rId3">
            <a:alphaModFix/>
          </a:blip>
          <a:srcRect b="16991" l="0" r="0" t="0"/>
          <a:stretch/>
        </p:blipFill>
        <p:spPr>
          <a:xfrm>
            <a:off x="2696800" y="1911300"/>
            <a:ext cx="18374149" cy="5250075"/>
          </a:xfrm>
          <a:prstGeom prst="rect">
            <a:avLst/>
          </a:prstGeom>
          <a:noFill/>
          <a:ln>
            <a:noFill/>
          </a:ln>
        </p:spPr>
      </p:pic>
      <p:pic>
        <p:nvPicPr>
          <p:cNvPr id="1634" name="Google Shape;1634;p118"/>
          <p:cNvPicPr preferRelativeResize="0"/>
          <p:nvPr/>
        </p:nvPicPr>
        <p:blipFill>
          <a:blip r:embed="rId4">
            <a:alphaModFix/>
          </a:blip>
          <a:stretch>
            <a:fillRect/>
          </a:stretch>
        </p:blipFill>
        <p:spPr>
          <a:xfrm>
            <a:off x="2696800" y="7512550"/>
            <a:ext cx="18374152" cy="35401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11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latin typeface="Courier New"/>
                <a:ea typeface="Courier New"/>
                <a:cs typeface="Courier New"/>
                <a:sym typeface="Courier New"/>
              </a:rPr>
              <a:t>Attack Summary </a:t>
            </a:r>
            <a:r>
              <a:rPr b="1" lang="en-US">
                <a:solidFill>
                  <a:schemeClr val="lt1"/>
                </a:solidFill>
                <a:latin typeface="Courier New"/>
                <a:ea typeface="Courier New"/>
                <a:cs typeface="Courier New"/>
                <a:sym typeface="Courier New"/>
              </a:rPr>
              <a:t>—</a:t>
            </a:r>
            <a:r>
              <a:rPr b="1" lang="en-US">
                <a:latin typeface="Courier New"/>
                <a:ea typeface="Courier New"/>
                <a:cs typeface="Courier New"/>
                <a:sym typeface="Courier New"/>
              </a:rPr>
              <a:t> Windows (cont.)</a:t>
            </a:r>
            <a:endParaRPr b="1">
              <a:latin typeface="Courier New"/>
              <a:ea typeface="Courier New"/>
              <a:cs typeface="Courier New"/>
              <a:sym typeface="Courier New"/>
            </a:endParaRPr>
          </a:p>
        </p:txBody>
      </p:sp>
      <p:sp>
        <p:nvSpPr>
          <p:cNvPr id="1640" name="Google Shape;1640;p1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41" name="Google Shape;1641;p119"/>
          <p:cNvSpPr txBox="1"/>
          <p:nvPr>
            <p:ph idx="3" type="body"/>
          </p:nvPr>
        </p:nvSpPr>
        <p:spPr>
          <a:xfrm>
            <a:off x="717425" y="1749800"/>
            <a:ext cx="22942800" cy="10835700"/>
          </a:xfrm>
          <a:prstGeom prst="rect">
            <a:avLst/>
          </a:prstGeom>
        </p:spPr>
        <p:txBody>
          <a:bodyPr anchorCtr="0" anchor="t" bIns="2437975" lIns="1219000" spcFirstLastPara="1" rIns="1219000" wrap="square" tIns="0">
            <a:noAutofit/>
          </a:bodyPr>
          <a:lstStyle/>
          <a:p>
            <a:pPr indent="0" lvl="0" marL="0" rtl="0" algn="l">
              <a:lnSpc>
                <a:spcPct val="115000"/>
              </a:lnSpc>
              <a:spcBef>
                <a:spcPts val="1200"/>
              </a:spcBef>
              <a:spcAft>
                <a:spcPts val="0"/>
              </a:spcAft>
              <a:buNone/>
            </a:pPr>
            <a:r>
              <a:rPr b="1" lang="en-US" sz="2800">
                <a:solidFill>
                  <a:schemeClr val="dk1"/>
                </a:solidFill>
                <a:latin typeface="Courier New"/>
                <a:ea typeface="Courier New"/>
                <a:cs typeface="Courier New"/>
                <a:sym typeface="Courier New"/>
              </a:rPr>
              <a:t>Deleted Accounts</a:t>
            </a:r>
            <a:endParaRPr b="1" sz="2800">
              <a:solidFill>
                <a:schemeClr val="dk1"/>
              </a:solidFill>
              <a:latin typeface="Courier New"/>
              <a:ea typeface="Courier New"/>
              <a:cs typeface="Courier New"/>
              <a:sym typeface="Courier New"/>
            </a:endParaRPr>
          </a:p>
          <a:p>
            <a:pPr indent="457200" lvl="0" marL="0" rtl="0" algn="l">
              <a:lnSpc>
                <a:spcPct val="115000"/>
              </a:lnSpc>
              <a:spcBef>
                <a:spcPts val="1200"/>
              </a:spcBef>
              <a:spcAft>
                <a:spcPts val="0"/>
              </a:spcAft>
              <a:buNone/>
            </a:pPr>
            <a:r>
              <a:rPr lang="en-US" sz="2800">
                <a:solidFill>
                  <a:schemeClr val="dk1"/>
                </a:solidFill>
                <a:latin typeface="Courier New"/>
                <a:ea typeface="Courier New"/>
                <a:cs typeface="Courier New"/>
                <a:sym typeface="Courier New"/>
              </a:rPr>
              <a:t>No suspicious volume of deleted accounts was detected.</a:t>
            </a:r>
            <a:endParaRPr sz="2800">
              <a:solidFill>
                <a:schemeClr val="dk1"/>
              </a:solidFill>
              <a:latin typeface="Courier New"/>
              <a:ea typeface="Courier New"/>
              <a:cs typeface="Courier New"/>
              <a:sym typeface="Courier New"/>
            </a:endParaRPr>
          </a:p>
          <a:p>
            <a:pPr indent="0" lvl="0" marL="457200" rtl="0" algn="l">
              <a:lnSpc>
                <a:spcPct val="115000"/>
              </a:lnSpc>
              <a:spcBef>
                <a:spcPts val="1200"/>
              </a:spcBef>
              <a:spcAft>
                <a:spcPts val="0"/>
              </a:spcAft>
              <a:buNone/>
            </a:pPr>
            <a:r>
              <a:rPr b="1" lang="en-US" sz="2800">
                <a:solidFill>
                  <a:schemeClr val="dk1"/>
                </a:solidFill>
                <a:latin typeface="Courier New"/>
                <a:ea typeface="Courier New"/>
                <a:cs typeface="Courier New"/>
                <a:sym typeface="Courier New"/>
              </a:rPr>
              <a:t>The alert settings for account deletions appear appropriate, as no unusual activity was observed.</a:t>
            </a:r>
            <a:endParaRPr b="1" sz="28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2800">
                <a:solidFill>
                  <a:schemeClr val="dk1"/>
                </a:solidFill>
                <a:latin typeface="Courier New"/>
                <a:ea typeface="Courier New"/>
                <a:cs typeface="Courier New"/>
                <a:sym typeface="Courier New"/>
              </a:rPr>
              <a:t>Signature Analysis</a:t>
            </a:r>
            <a:endParaRPr b="1" sz="2800">
              <a:solidFill>
                <a:schemeClr val="dk1"/>
              </a:solidFill>
              <a:latin typeface="Courier New"/>
              <a:ea typeface="Courier New"/>
              <a:cs typeface="Courier New"/>
              <a:sym typeface="Courier New"/>
            </a:endParaRPr>
          </a:p>
          <a:p>
            <a:pPr indent="457200" lvl="0" marL="0" rtl="0" algn="l">
              <a:lnSpc>
                <a:spcPct val="115000"/>
              </a:lnSpc>
              <a:spcBef>
                <a:spcPts val="1200"/>
              </a:spcBef>
              <a:spcAft>
                <a:spcPts val="0"/>
              </a:spcAft>
              <a:buNone/>
            </a:pPr>
            <a:r>
              <a:rPr lang="en-US" sz="2800">
                <a:solidFill>
                  <a:schemeClr val="dk1"/>
                </a:solidFill>
                <a:latin typeface="Courier New"/>
                <a:ea typeface="Courier New"/>
                <a:cs typeface="Courier New"/>
                <a:sym typeface="Courier New"/>
              </a:rPr>
              <a:t>Significant spikes were noted in account lockouts and password resets.</a:t>
            </a:r>
            <a:endParaRPr sz="2800">
              <a:solidFill>
                <a:schemeClr val="dk1"/>
              </a:solidFill>
              <a:latin typeface="Courier New"/>
              <a:ea typeface="Courier New"/>
              <a:cs typeface="Courier New"/>
              <a:sym typeface="Courier New"/>
            </a:endParaRPr>
          </a:p>
          <a:p>
            <a:pPr indent="457200" lvl="0" marL="457200" rtl="0" algn="l">
              <a:lnSpc>
                <a:spcPct val="115000"/>
              </a:lnSpc>
              <a:spcBef>
                <a:spcPts val="1200"/>
              </a:spcBef>
              <a:spcAft>
                <a:spcPts val="0"/>
              </a:spcAft>
              <a:buNone/>
            </a:pPr>
            <a:r>
              <a:rPr b="1" lang="en-US" sz="2800">
                <a:solidFill>
                  <a:schemeClr val="dk1"/>
                </a:solidFill>
                <a:latin typeface="Courier New"/>
                <a:ea typeface="Courier New"/>
                <a:cs typeface="Courier New"/>
                <a:sym typeface="Courier New"/>
              </a:rPr>
              <a:t>Details:</a:t>
            </a:r>
            <a:endParaRPr b="1" sz="2800">
              <a:solidFill>
                <a:schemeClr val="dk1"/>
              </a:solidFill>
              <a:latin typeface="Courier New"/>
              <a:ea typeface="Courier New"/>
              <a:cs typeface="Courier New"/>
              <a:sym typeface="Courier New"/>
            </a:endParaRPr>
          </a:p>
          <a:p>
            <a:pPr indent="457200" lvl="0" marL="914400" rtl="0" algn="l">
              <a:lnSpc>
                <a:spcPct val="115000"/>
              </a:lnSpc>
              <a:spcBef>
                <a:spcPts val="1200"/>
              </a:spcBef>
              <a:spcAft>
                <a:spcPts val="0"/>
              </a:spcAft>
              <a:buNone/>
            </a:pPr>
            <a:r>
              <a:rPr lang="en-US" sz="2800">
                <a:solidFill>
                  <a:schemeClr val="dk1"/>
                </a:solidFill>
                <a:latin typeface="Courier New"/>
                <a:ea typeface="Courier New"/>
                <a:cs typeface="Courier New"/>
                <a:sym typeface="Courier New"/>
              </a:rPr>
              <a:t>Account lockouts peaked from 12:00 a.m. to 3:00 a.m., reaching 896 events at 2:00 a.m..</a:t>
            </a:r>
            <a:endParaRPr sz="2800">
              <a:solidFill>
                <a:schemeClr val="dk1"/>
              </a:solidFill>
              <a:latin typeface="Courier New"/>
              <a:ea typeface="Courier New"/>
              <a:cs typeface="Courier New"/>
              <a:sym typeface="Courier New"/>
            </a:endParaRPr>
          </a:p>
          <a:p>
            <a:pPr indent="457200" lvl="0" marL="914400" rtl="0" algn="l">
              <a:lnSpc>
                <a:spcPct val="115000"/>
              </a:lnSpc>
              <a:spcBef>
                <a:spcPts val="1200"/>
              </a:spcBef>
              <a:spcAft>
                <a:spcPts val="0"/>
              </a:spcAft>
              <a:buNone/>
            </a:pPr>
            <a:r>
              <a:rPr lang="en-US" sz="2800">
                <a:solidFill>
                  <a:schemeClr val="dk1"/>
                </a:solidFill>
                <a:latin typeface="Courier New"/>
                <a:ea typeface="Courier New"/>
                <a:cs typeface="Courier New"/>
                <a:sym typeface="Courier New"/>
              </a:rPr>
              <a:t>Password resets peaked from 8:00 a.m. to 11:00 a.m., reaching 1258 events at 9:00 a.m..</a:t>
            </a:r>
            <a:endParaRPr sz="2800">
              <a:solidFill>
                <a:schemeClr val="dk1"/>
              </a:solidFill>
              <a:latin typeface="Courier New"/>
              <a:ea typeface="Courier New"/>
              <a:cs typeface="Courier New"/>
              <a:sym typeface="Courier New"/>
            </a:endParaRPr>
          </a:p>
          <a:p>
            <a:pPr indent="0" lvl="0" marL="457200" rtl="0" algn="l">
              <a:lnSpc>
                <a:spcPct val="115000"/>
              </a:lnSpc>
              <a:spcBef>
                <a:spcPts val="1200"/>
              </a:spcBef>
              <a:spcAft>
                <a:spcPts val="0"/>
              </a:spcAft>
              <a:buNone/>
            </a:pPr>
            <a:r>
              <a:rPr b="1" lang="en-US" sz="2800">
                <a:solidFill>
                  <a:schemeClr val="dk1"/>
                </a:solidFill>
                <a:latin typeface="Courier New"/>
                <a:ea typeface="Courier New"/>
                <a:cs typeface="Courier New"/>
                <a:sym typeface="Courier New"/>
              </a:rPr>
              <a:t>These spikes suggest unusual activity patterns that could indicate security incidents or administrative issues requiring further investigation.</a:t>
            </a:r>
            <a:endParaRPr b="1" sz="28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2800">
                <a:solidFill>
                  <a:schemeClr val="dk1"/>
                </a:solidFill>
                <a:latin typeface="Courier New"/>
                <a:ea typeface="Courier New"/>
                <a:cs typeface="Courier New"/>
                <a:sym typeface="Courier New"/>
              </a:rPr>
              <a:t>User Activity</a:t>
            </a:r>
            <a:endParaRPr b="1" sz="2800">
              <a:solidFill>
                <a:schemeClr val="dk1"/>
              </a:solidFill>
              <a:latin typeface="Courier New"/>
              <a:ea typeface="Courier New"/>
              <a:cs typeface="Courier New"/>
              <a:sym typeface="Courier New"/>
            </a:endParaRPr>
          </a:p>
          <a:p>
            <a:pPr indent="457200" lvl="0" marL="0" rtl="0" algn="l">
              <a:lnSpc>
                <a:spcPct val="115000"/>
              </a:lnSpc>
              <a:spcBef>
                <a:spcPts val="1200"/>
              </a:spcBef>
              <a:spcAft>
                <a:spcPts val="0"/>
              </a:spcAft>
              <a:buNone/>
            </a:pPr>
            <a:r>
              <a:rPr lang="en-US" sz="2800">
                <a:solidFill>
                  <a:schemeClr val="dk1"/>
                </a:solidFill>
                <a:latin typeface="Courier New"/>
                <a:ea typeface="Courier New"/>
                <a:cs typeface="Courier New"/>
                <a:sym typeface="Courier New"/>
              </a:rPr>
              <a:t>Peaks in account lockouts and password resets were noted.</a:t>
            </a:r>
            <a:endParaRPr sz="2800">
              <a:solidFill>
                <a:schemeClr val="dk1"/>
              </a:solidFill>
              <a:latin typeface="Courier New"/>
              <a:ea typeface="Courier New"/>
              <a:cs typeface="Courier New"/>
              <a:sym typeface="Courier New"/>
            </a:endParaRPr>
          </a:p>
          <a:p>
            <a:pPr indent="457200" lvl="0" marL="457200" rtl="0" algn="l">
              <a:lnSpc>
                <a:spcPct val="115000"/>
              </a:lnSpc>
              <a:spcBef>
                <a:spcPts val="1200"/>
              </a:spcBef>
              <a:spcAft>
                <a:spcPts val="0"/>
              </a:spcAft>
              <a:buNone/>
            </a:pPr>
            <a:r>
              <a:rPr b="1" lang="en-US" sz="2800">
                <a:solidFill>
                  <a:schemeClr val="dk1"/>
                </a:solidFill>
                <a:latin typeface="Courier New"/>
                <a:ea typeface="Courier New"/>
                <a:cs typeface="Courier New"/>
                <a:sym typeface="Courier New"/>
              </a:rPr>
              <a:t>Details:</a:t>
            </a:r>
            <a:endParaRPr b="1" sz="2800">
              <a:solidFill>
                <a:schemeClr val="dk1"/>
              </a:solidFill>
              <a:latin typeface="Courier New"/>
              <a:ea typeface="Courier New"/>
              <a:cs typeface="Courier New"/>
              <a:sym typeface="Courier New"/>
            </a:endParaRPr>
          </a:p>
          <a:p>
            <a:pPr indent="457200" lvl="0" marL="914400" rtl="0" algn="l">
              <a:lnSpc>
                <a:spcPct val="115000"/>
              </a:lnSpc>
              <a:spcBef>
                <a:spcPts val="1200"/>
              </a:spcBef>
              <a:spcAft>
                <a:spcPts val="0"/>
              </a:spcAft>
              <a:buNone/>
            </a:pPr>
            <a:r>
              <a:rPr lang="en-US" sz="2800">
                <a:solidFill>
                  <a:schemeClr val="dk1"/>
                </a:solidFill>
                <a:latin typeface="Courier New"/>
                <a:ea typeface="Courier New"/>
                <a:cs typeface="Courier New"/>
                <a:sym typeface="Courier New"/>
              </a:rPr>
              <a:t>User A recorded 984 events, with the highest activity occurring at 2:00 a.m.</a:t>
            </a:r>
            <a:endParaRPr sz="2800">
              <a:solidFill>
                <a:schemeClr val="dk1"/>
              </a:solidFill>
              <a:latin typeface="Courier New"/>
              <a:ea typeface="Courier New"/>
              <a:cs typeface="Courier New"/>
              <a:sym typeface="Courier New"/>
            </a:endParaRPr>
          </a:p>
          <a:p>
            <a:pPr indent="457200" lvl="0" marL="914400" rtl="0" algn="l">
              <a:lnSpc>
                <a:spcPct val="115000"/>
              </a:lnSpc>
              <a:spcBef>
                <a:spcPts val="1200"/>
              </a:spcBef>
              <a:spcAft>
                <a:spcPts val="0"/>
              </a:spcAft>
              <a:buNone/>
            </a:pPr>
            <a:r>
              <a:rPr lang="en-US" sz="2800">
                <a:solidFill>
                  <a:schemeClr val="dk1"/>
                </a:solidFill>
                <a:latin typeface="Courier New"/>
                <a:ea typeface="Courier New"/>
                <a:cs typeface="Courier New"/>
                <a:sym typeface="Courier New"/>
              </a:rPr>
              <a:t>User K recorded 1256 events, with the highest activity occurring at 9:00 a.m.</a:t>
            </a:r>
            <a:endParaRPr sz="2800">
              <a:solidFill>
                <a:schemeClr val="dk1"/>
              </a:solidFill>
              <a:latin typeface="Courier New"/>
              <a:ea typeface="Courier New"/>
              <a:cs typeface="Courier New"/>
              <a:sym typeface="Courier New"/>
            </a:endParaRPr>
          </a:p>
          <a:p>
            <a:pPr indent="0" lvl="0" marL="457200" rtl="0" algn="l">
              <a:lnSpc>
                <a:spcPct val="115000"/>
              </a:lnSpc>
              <a:spcBef>
                <a:spcPts val="1200"/>
              </a:spcBef>
              <a:spcAft>
                <a:spcPts val="1200"/>
              </a:spcAft>
              <a:buNone/>
            </a:pPr>
            <a:r>
              <a:rPr b="1" lang="en-US" sz="2800">
                <a:solidFill>
                  <a:schemeClr val="dk1"/>
                </a:solidFill>
                <a:latin typeface="Courier New"/>
                <a:ea typeface="Courier New"/>
                <a:cs typeface="Courier New"/>
                <a:sym typeface="Courier New"/>
              </a:rPr>
              <a:t>The high activity levels for these users might reflect abnormal behavior or potential security concerns, requiring closer examination of User A and User K’s activities.</a:t>
            </a:r>
            <a:endParaRPr b="1" sz="3000">
              <a:solidFill>
                <a:schemeClr val="dk1"/>
              </a:solidFill>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12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solidFill>
                  <a:schemeClr val="dk1"/>
                </a:solidFill>
                <a:latin typeface="Courier New"/>
                <a:ea typeface="Courier New"/>
                <a:cs typeface="Courier New"/>
                <a:sym typeface="Courier New"/>
              </a:rPr>
              <a:t>Screenshots </a:t>
            </a:r>
            <a:r>
              <a:rPr b="1" lang="en-US">
                <a:solidFill>
                  <a:schemeClr val="lt1"/>
                </a:solidFill>
                <a:latin typeface="Courier New"/>
                <a:ea typeface="Courier New"/>
                <a:cs typeface="Courier New"/>
                <a:sym typeface="Courier New"/>
              </a:rPr>
              <a:t>-</a:t>
            </a:r>
            <a:r>
              <a:rPr b="1" lang="en-US">
                <a:solidFill>
                  <a:schemeClr val="dk1"/>
                </a:solidFill>
                <a:latin typeface="Courier New"/>
                <a:ea typeface="Courier New"/>
                <a:cs typeface="Courier New"/>
                <a:sym typeface="Courier New"/>
              </a:rPr>
              <a:t> Attack Logs</a:t>
            </a:r>
            <a:endParaRPr b="1">
              <a:latin typeface="Courier New"/>
              <a:ea typeface="Courier New"/>
              <a:cs typeface="Courier New"/>
              <a:sym typeface="Courier New"/>
            </a:endParaRPr>
          </a:p>
        </p:txBody>
      </p:sp>
      <p:sp>
        <p:nvSpPr>
          <p:cNvPr id="1647" name="Google Shape;1647;p1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48" name="Google Shape;1648;p120"/>
          <p:cNvPicPr preferRelativeResize="0"/>
          <p:nvPr/>
        </p:nvPicPr>
        <p:blipFill>
          <a:blip r:embed="rId3">
            <a:alphaModFix/>
          </a:blip>
          <a:stretch>
            <a:fillRect/>
          </a:stretch>
        </p:blipFill>
        <p:spPr>
          <a:xfrm>
            <a:off x="769138" y="7227650"/>
            <a:ext cx="22595773" cy="4670900"/>
          </a:xfrm>
          <a:prstGeom prst="rect">
            <a:avLst/>
          </a:prstGeom>
          <a:noFill/>
          <a:ln>
            <a:noFill/>
          </a:ln>
        </p:spPr>
      </p:pic>
      <p:pic>
        <p:nvPicPr>
          <p:cNvPr id="1649" name="Google Shape;1649;p120"/>
          <p:cNvPicPr preferRelativeResize="0"/>
          <p:nvPr/>
        </p:nvPicPr>
        <p:blipFill>
          <a:blip r:embed="rId4">
            <a:alphaModFix/>
          </a:blip>
          <a:stretch>
            <a:fillRect/>
          </a:stretch>
        </p:blipFill>
        <p:spPr>
          <a:xfrm>
            <a:off x="769150" y="2154850"/>
            <a:ext cx="22595750" cy="463349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12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solidFill>
                  <a:schemeClr val="dk1"/>
                </a:solidFill>
                <a:latin typeface="Courier New"/>
                <a:ea typeface="Courier New"/>
                <a:cs typeface="Courier New"/>
                <a:sym typeface="Courier New"/>
              </a:rPr>
              <a:t>Screenshots </a:t>
            </a:r>
            <a:r>
              <a:rPr b="1" lang="en-US">
                <a:solidFill>
                  <a:schemeClr val="lt1"/>
                </a:solidFill>
                <a:latin typeface="Courier New"/>
                <a:ea typeface="Courier New"/>
                <a:cs typeface="Courier New"/>
                <a:sym typeface="Courier New"/>
              </a:rPr>
              <a:t>-</a:t>
            </a:r>
            <a:r>
              <a:rPr b="1" lang="en-US">
                <a:solidFill>
                  <a:schemeClr val="dk1"/>
                </a:solidFill>
                <a:latin typeface="Courier New"/>
                <a:ea typeface="Courier New"/>
                <a:cs typeface="Courier New"/>
                <a:sym typeface="Courier New"/>
              </a:rPr>
              <a:t> Attack Logs (cont.)</a:t>
            </a:r>
            <a:endParaRPr b="1">
              <a:latin typeface="Courier New"/>
              <a:ea typeface="Courier New"/>
              <a:cs typeface="Courier New"/>
              <a:sym typeface="Courier New"/>
            </a:endParaRPr>
          </a:p>
        </p:txBody>
      </p:sp>
      <p:sp>
        <p:nvSpPr>
          <p:cNvPr id="1655" name="Google Shape;1655;p1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56" name="Google Shape;1656;p121"/>
          <p:cNvPicPr preferRelativeResize="0"/>
          <p:nvPr/>
        </p:nvPicPr>
        <p:blipFill>
          <a:blip r:embed="rId3">
            <a:alphaModFix/>
          </a:blip>
          <a:stretch>
            <a:fillRect/>
          </a:stretch>
        </p:blipFill>
        <p:spPr>
          <a:xfrm>
            <a:off x="969463" y="2111575"/>
            <a:ext cx="22438577" cy="4476000"/>
          </a:xfrm>
          <a:prstGeom prst="rect">
            <a:avLst/>
          </a:prstGeom>
          <a:noFill/>
          <a:ln>
            <a:noFill/>
          </a:ln>
        </p:spPr>
      </p:pic>
      <p:pic>
        <p:nvPicPr>
          <p:cNvPr id="1657" name="Google Shape;1657;p121"/>
          <p:cNvPicPr preferRelativeResize="0"/>
          <p:nvPr/>
        </p:nvPicPr>
        <p:blipFill>
          <a:blip r:embed="rId4">
            <a:alphaModFix/>
          </a:blip>
          <a:stretch>
            <a:fillRect/>
          </a:stretch>
        </p:blipFill>
        <p:spPr>
          <a:xfrm>
            <a:off x="969475" y="7178500"/>
            <a:ext cx="22438575" cy="482840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86"/>
          <p:cNvSpPr txBox="1"/>
          <p:nvPr>
            <p:ph type="title"/>
          </p:nvPr>
        </p:nvSpPr>
        <p:spPr>
          <a:xfrm>
            <a:off x="-456891" y="-489225"/>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sz="8800">
                <a:latin typeface="Courier New"/>
                <a:ea typeface="Courier New"/>
                <a:cs typeface="Courier New"/>
                <a:sym typeface="Courier New"/>
              </a:rPr>
              <a:t>Scenario</a:t>
            </a:r>
            <a:endParaRPr b="1" sz="8800">
              <a:latin typeface="Courier New"/>
              <a:ea typeface="Courier New"/>
              <a:cs typeface="Courier New"/>
              <a:sym typeface="Courier New"/>
            </a:endParaRPr>
          </a:p>
        </p:txBody>
      </p:sp>
      <p:sp>
        <p:nvSpPr>
          <p:cNvPr id="1344" name="Google Shape;1344;p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5" name="Google Shape;1345;p86"/>
          <p:cNvSpPr txBox="1"/>
          <p:nvPr>
            <p:ph idx="3" type="body"/>
          </p:nvPr>
        </p:nvSpPr>
        <p:spPr>
          <a:xfrm>
            <a:off x="717425" y="590425"/>
            <a:ext cx="22942800" cy="12628800"/>
          </a:xfrm>
          <a:prstGeom prst="rect">
            <a:avLst/>
          </a:prstGeom>
        </p:spPr>
        <p:txBody>
          <a:bodyPr anchorCtr="0" anchor="t" bIns="2437975" lIns="1219000" spcFirstLastPara="1" rIns="1219000" wrap="square" tIns="0">
            <a:noAutofit/>
          </a:bodyPr>
          <a:lstStyle/>
          <a:p>
            <a:pPr indent="0" lvl="0" marL="0" rtl="0" algn="ctr">
              <a:lnSpc>
                <a:spcPct val="115000"/>
              </a:lnSpc>
              <a:spcBef>
                <a:spcPts val="1200"/>
              </a:spcBef>
              <a:spcAft>
                <a:spcPts val="0"/>
              </a:spcAft>
              <a:buNone/>
            </a:pPr>
            <a:r>
              <a:t/>
            </a:r>
            <a:endParaRPr b="1" sz="4500">
              <a:solidFill>
                <a:schemeClr val="dk1"/>
              </a:solidFill>
              <a:latin typeface="Courier New"/>
              <a:ea typeface="Courier New"/>
              <a:cs typeface="Courier New"/>
              <a:sym typeface="Courier New"/>
            </a:endParaRPr>
          </a:p>
          <a:p>
            <a:pPr indent="0" lvl="0" marL="0" rtl="0" algn="ctr">
              <a:lnSpc>
                <a:spcPct val="115000"/>
              </a:lnSpc>
              <a:spcBef>
                <a:spcPts val="1200"/>
              </a:spcBef>
              <a:spcAft>
                <a:spcPts val="0"/>
              </a:spcAft>
              <a:buNone/>
            </a:pPr>
            <a:r>
              <a:rPr lang="en-US" sz="4500">
                <a:solidFill>
                  <a:schemeClr val="dk1"/>
                </a:solidFill>
                <a:latin typeface="Courier New"/>
                <a:ea typeface="Courier New"/>
                <a:cs typeface="Courier New"/>
                <a:sym typeface="Courier New"/>
              </a:rPr>
              <a:t>Monitoring and Security for VSI</a:t>
            </a:r>
            <a:endParaRPr sz="4500">
              <a:solidFill>
                <a:schemeClr val="dk1"/>
              </a:solidFill>
              <a:latin typeface="Courier New"/>
              <a:ea typeface="Courier New"/>
              <a:cs typeface="Courier New"/>
              <a:sym typeface="Courier New"/>
            </a:endParaRPr>
          </a:p>
          <a:p>
            <a:pPr indent="0" lvl="0" marL="0" rtl="0" algn="ctr">
              <a:lnSpc>
                <a:spcPct val="115000"/>
              </a:lnSpc>
              <a:spcBef>
                <a:spcPts val="1200"/>
              </a:spcBef>
              <a:spcAft>
                <a:spcPts val="0"/>
              </a:spcAft>
              <a:buNone/>
            </a:pPr>
            <a:r>
              <a:t/>
            </a:r>
            <a:endParaRPr b="1" sz="1100">
              <a:solidFill>
                <a:schemeClr val="dk1"/>
              </a:solidFill>
              <a:latin typeface="Courier New"/>
              <a:ea typeface="Courier New"/>
              <a:cs typeface="Courier New"/>
              <a:sym typeface="Courier New"/>
            </a:endParaRPr>
          </a:p>
          <a:p>
            <a:pPr indent="0" lvl="0" marL="0" rtl="0" algn="ctr">
              <a:lnSpc>
                <a:spcPct val="115000"/>
              </a:lnSpc>
              <a:spcBef>
                <a:spcPts val="1200"/>
              </a:spcBef>
              <a:spcAft>
                <a:spcPts val="0"/>
              </a:spcAft>
              <a:buNone/>
            </a:pPr>
            <a:r>
              <a:rPr b="1" lang="en-US" sz="3000">
                <a:solidFill>
                  <a:schemeClr val="dk1"/>
                </a:solidFill>
                <a:latin typeface="Courier New"/>
                <a:ea typeface="Courier New"/>
                <a:cs typeface="Courier New"/>
                <a:sym typeface="Courier New"/>
              </a:rPr>
              <a:t>The objective of this project was to implement a comprehensive monitoring solution for Virtual Space Industries (VSI) using Splunk. This involved setting up the Splunk Docker container and analyzing logs from Windows (`windows_server_logs.csv`) and Apache (`apache_logs.txt`). The analysis focused on key fields such as `signature_id`, `signature`, `user`, `status`, and `severity` for Windows logs, and `method`, `referer_domain`, `status`, `clientip`, and `useragent` for Apache logs. </a:t>
            </a:r>
            <a:endParaRPr b="1" sz="3000">
              <a:solidFill>
                <a:schemeClr val="dk1"/>
              </a:solidFill>
              <a:latin typeface="Courier New"/>
              <a:ea typeface="Courier New"/>
              <a:cs typeface="Courier New"/>
              <a:sym typeface="Courier New"/>
            </a:endParaRPr>
          </a:p>
          <a:p>
            <a:pPr indent="0" lvl="0" marL="0" rtl="0" algn="ctr">
              <a:lnSpc>
                <a:spcPct val="115000"/>
              </a:lnSpc>
              <a:spcBef>
                <a:spcPts val="1200"/>
              </a:spcBef>
              <a:spcAft>
                <a:spcPts val="0"/>
              </a:spcAft>
              <a:buNone/>
            </a:pPr>
            <a:r>
              <a:rPr b="1" lang="en-US" sz="3000">
                <a:solidFill>
                  <a:schemeClr val="dk1"/>
                </a:solidFill>
                <a:latin typeface="Courier New"/>
                <a:ea typeface="Courier New"/>
                <a:cs typeface="Courier New"/>
                <a:sym typeface="Courier New"/>
              </a:rPr>
              <a:t>Several reports were created to provide insights into the data, including signature IDs, severity levels, and activity success versus failure for Windows logs, as well as HTTP methods, top referrers, and response codes for Apache logs. Alerts were configured to notify the SOC team of significant issues, including high rates of failed logins, successful logins, and account deletions for Windows, and unexpected international traffic and high volumes of POST requests for Apache.</a:t>
            </a:r>
            <a:endParaRPr b="1" sz="3000">
              <a:solidFill>
                <a:schemeClr val="dk1"/>
              </a:solidFill>
              <a:latin typeface="Courier New"/>
              <a:ea typeface="Courier New"/>
              <a:cs typeface="Courier New"/>
              <a:sym typeface="Courier New"/>
            </a:endParaRPr>
          </a:p>
          <a:p>
            <a:pPr indent="0" lvl="0" marL="0" rtl="0" algn="ctr">
              <a:lnSpc>
                <a:spcPct val="115000"/>
              </a:lnSpc>
              <a:spcBef>
                <a:spcPts val="1200"/>
              </a:spcBef>
              <a:spcAft>
                <a:spcPts val="0"/>
              </a:spcAft>
              <a:buNone/>
            </a:pPr>
            <a:r>
              <a:rPr b="1" lang="en-US" sz="3000">
                <a:solidFill>
                  <a:schemeClr val="dk1"/>
                </a:solidFill>
                <a:latin typeface="Courier New"/>
                <a:ea typeface="Courier New"/>
                <a:cs typeface="Courier New"/>
                <a:sym typeface="Courier New"/>
              </a:rPr>
              <a:t>Dashboards were designed to visualize trends and metrics, with charts for Windows logs showing signature trends, user activity, and counts, and Apache logs including HTTP methods, traffic distribution, URI counts, and user agents. Additionally, an extra Splunk add-on was selected and installed to enhance monitoring capabilities.</a:t>
            </a:r>
            <a:endParaRPr b="1" sz="3000">
              <a:solidFill>
                <a:schemeClr val="dk1"/>
              </a:solidFill>
              <a:latin typeface="Courier New"/>
              <a:ea typeface="Courier New"/>
              <a:cs typeface="Courier New"/>
              <a:sym typeface="Courier New"/>
            </a:endParaRPr>
          </a:p>
          <a:p>
            <a:pPr indent="0" lvl="0" marL="0" rtl="0" algn="ctr">
              <a:lnSpc>
                <a:spcPct val="115000"/>
              </a:lnSpc>
              <a:spcBef>
                <a:spcPts val="1200"/>
              </a:spcBef>
              <a:spcAft>
                <a:spcPts val="0"/>
              </a:spcAft>
              <a:buNone/>
            </a:pPr>
            <a:r>
              <a:rPr b="1" lang="en-US" sz="3000">
                <a:solidFill>
                  <a:schemeClr val="dk1"/>
                </a:solidFill>
                <a:latin typeface="Courier New"/>
                <a:ea typeface="Courier New"/>
                <a:cs typeface="Courier New"/>
                <a:sym typeface="Courier New"/>
              </a:rPr>
              <a:t>This solution provides VSI with a robust system for detecting and responding to potential security threats, ensuring both security and operational oversight.</a:t>
            </a:r>
            <a:endParaRPr b="1" sz="30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Clr>
                <a:schemeClr val="dk1"/>
              </a:buClr>
              <a:buSzPts val="1100"/>
              <a:buFont typeface="Arial"/>
              <a:buNone/>
            </a:pPr>
            <a:r>
              <a:t/>
            </a:r>
            <a:endParaRPr b="1" sz="2600">
              <a:solidFill>
                <a:schemeClr val="dk1"/>
              </a:solidFill>
              <a:latin typeface="Calibri"/>
              <a:ea typeface="Calibri"/>
              <a:cs typeface="Calibri"/>
              <a:sym typeface="Calibri"/>
            </a:endParaRPr>
          </a:p>
          <a:p>
            <a:pPr indent="0" lvl="0" marL="914400" rtl="0" algn="l">
              <a:lnSpc>
                <a:spcPct val="115000"/>
              </a:lnSpc>
              <a:spcBef>
                <a:spcPts val="1200"/>
              </a:spcBef>
              <a:spcAft>
                <a:spcPts val="1000"/>
              </a:spcAft>
              <a:buNone/>
            </a:pPr>
            <a:r>
              <a:t/>
            </a:r>
            <a:endParaRPr sz="26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12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latin typeface="Courier New"/>
                <a:ea typeface="Courier New"/>
                <a:cs typeface="Courier New"/>
                <a:sym typeface="Courier New"/>
              </a:rPr>
              <a:t>Attack Summary </a:t>
            </a:r>
            <a:r>
              <a:rPr b="1" lang="en-US">
                <a:solidFill>
                  <a:schemeClr val="lt1"/>
                </a:solidFill>
                <a:latin typeface="Courier New"/>
                <a:ea typeface="Courier New"/>
                <a:cs typeface="Courier New"/>
                <a:sym typeface="Courier New"/>
              </a:rPr>
              <a:t>—</a:t>
            </a:r>
            <a:r>
              <a:rPr b="1" lang="en-US">
                <a:latin typeface="Courier New"/>
                <a:ea typeface="Courier New"/>
                <a:cs typeface="Courier New"/>
                <a:sym typeface="Courier New"/>
              </a:rPr>
              <a:t> Apache</a:t>
            </a:r>
            <a:endParaRPr b="1">
              <a:latin typeface="Courier New"/>
              <a:ea typeface="Courier New"/>
              <a:cs typeface="Courier New"/>
              <a:sym typeface="Courier New"/>
            </a:endParaRPr>
          </a:p>
        </p:txBody>
      </p:sp>
      <p:sp>
        <p:nvSpPr>
          <p:cNvPr id="1663" name="Google Shape;1663;p1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64" name="Google Shape;1664;p122"/>
          <p:cNvSpPr txBox="1"/>
          <p:nvPr>
            <p:ph idx="3" type="body"/>
          </p:nvPr>
        </p:nvSpPr>
        <p:spPr>
          <a:xfrm>
            <a:off x="1062900" y="2418900"/>
            <a:ext cx="22942800" cy="10535100"/>
          </a:xfrm>
          <a:prstGeom prst="rect">
            <a:avLst/>
          </a:prstGeom>
        </p:spPr>
        <p:txBody>
          <a:bodyPr anchorCtr="0" anchor="t" bIns="2437975" lIns="1219000" spcFirstLastPara="1" rIns="1219000" wrap="square" tIns="0">
            <a:noAutofit/>
          </a:bodyPr>
          <a:lstStyle/>
          <a:p>
            <a:pPr indent="0" lvl="0" marL="0" rtl="0" algn="l">
              <a:lnSpc>
                <a:spcPct val="115000"/>
              </a:lnSpc>
              <a:spcBef>
                <a:spcPts val="1200"/>
              </a:spcBef>
              <a:spcAft>
                <a:spcPts val="0"/>
              </a:spcAft>
              <a:buNone/>
            </a:pPr>
            <a:r>
              <a:rPr b="1" lang="en-US" sz="3400">
                <a:solidFill>
                  <a:schemeClr val="dk1"/>
                </a:solidFill>
                <a:latin typeface="Courier New"/>
                <a:ea typeface="Courier New"/>
                <a:cs typeface="Courier New"/>
                <a:sym typeface="Courier New"/>
              </a:rPr>
              <a:t>HTTP Methods Analysis</a:t>
            </a:r>
            <a:endParaRPr b="1" sz="3400">
              <a:solidFill>
                <a:schemeClr val="dk1"/>
              </a:solidFill>
              <a:latin typeface="Courier New"/>
              <a:ea typeface="Courier New"/>
              <a:cs typeface="Courier New"/>
              <a:sym typeface="Courier New"/>
            </a:endParaRPr>
          </a:p>
          <a:p>
            <a:pPr indent="0" lvl="0" marL="457200" rtl="0" algn="l">
              <a:lnSpc>
                <a:spcPct val="115000"/>
              </a:lnSpc>
              <a:spcBef>
                <a:spcPts val="1200"/>
              </a:spcBef>
              <a:spcAft>
                <a:spcPts val="0"/>
              </a:spcAft>
              <a:buNone/>
            </a:pPr>
            <a:r>
              <a:rPr lang="en-US" sz="3400">
                <a:solidFill>
                  <a:schemeClr val="dk1"/>
                </a:solidFill>
                <a:latin typeface="Courier New"/>
                <a:ea typeface="Courier New"/>
                <a:cs typeface="Courier New"/>
                <a:sym typeface="Courier New"/>
              </a:rPr>
              <a:t>The analysis of HTTP methods revealed frequent use of GET, HEAD, OPTIONS, and POST methods.</a:t>
            </a:r>
            <a:endParaRPr sz="3400">
              <a:solidFill>
                <a:schemeClr val="dk1"/>
              </a:solidFill>
              <a:latin typeface="Courier New"/>
              <a:ea typeface="Courier New"/>
              <a:cs typeface="Courier New"/>
              <a:sym typeface="Courier New"/>
            </a:endParaRPr>
          </a:p>
          <a:p>
            <a:pPr indent="0" lvl="0" marL="457200" rtl="0" algn="l">
              <a:lnSpc>
                <a:spcPct val="115000"/>
              </a:lnSpc>
              <a:spcBef>
                <a:spcPts val="1200"/>
              </a:spcBef>
              <a:spcAft>
                <a:spcPts val="0"/>
              </a:spcAft>
              <a:buNone/>
            </a:pPr>
            <a:r>
              <a:rPr b="1" lang="en-US" sz="3400">
                <a:solidFill>
                  <a:schemeClr val="dk1"/>
                </a:solidFill>
                <a:latin typeface="Courier New"/>
                <a:ea typeface="Courier New"/>
                <a:cs typeface="Courier New"/>
                <a:sym typeface="Courier New"/>
              </a:rPr>
              <a:t>Understanding the distribution of these methods helps identify typical traffic patterns and detect unusual behaviors that might indicate an attack or misconfigured server.</a:t>
            </a:r>
            <a:endParaRPr b="1" sz="34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3400">
                <a:solidFill>
                  <a:schemeClr val="dk1"/>
                </a:solidFill>
                <a:latin typeface="Courier New"/>
                <a:ea typeface="Courier New"/>
                <a:cs typeface="Courier New"/>
                <a:sym typeface="Courier New"/>
              </a:rPr>
              <a:t>Top 10 Referring Domains</a:t>
            </a:r>
            <a:endParaRPr b="1" sz="3400">
              <a:solidFill>
                <a:schemeClr val="dk1"/>
              </a:solidFill>
              <a:latin typeface="Courier New"/>
              <a:ea typeface="Courier New"/>
              <a:cs typeface="Courier New"/>
              <a:sym typeface="Courier New"/>
            </a:endParaRPr>
          </a:p>
          <a:p>
            <a:pPr indent="0" lvl="0" marL="457200" rtl="0" algn="l">
              <a:lnSpc>
                <a:spcPct val="115000"/>
              </a:lnSpc>
              <a:spcBef>
                <a:spcPts val="1200"/>
              </a:spcBef>
              <a:spcAft>
                <a:spcPts val="0"/>
              </a:spcAft>
              <a:buNone/>
            </a:pPr>
            <a:r>
              <a:rPr lang="en-US" sz="3400">
                <a:solidFill>
                  <a:schemeClr val="dk1"/>
                </a:solidFill>
                <a:latin typeface="Courier New"/>
                <a:ea typeface="Courier New"/>
                <a:cs typeface="Courier New"/>
                <a:sym typeface="Courier New"/>
              </a:rPr>
              <a:t>The report identified the top 10 external domains referring traffic to VSI’s website.</a:t>
            </a:r>
            <a:endParaRPr sz="3400">
              <a:solidFill>
                <a:schemeClr val="dk1"/>
              </a:solidFill>
              <a:latin typeface="Courier New"/>
              <a:ea typeface="Courier New"/>
              <a:cs typeface="Courier New"/>
              <a:sym typeface="Courier New"/>
            </a:endParaRPr>
          </a:p>
          <a:p>
            <a:pPr indent="457200" lvl="0" marL="457200" rtl="0" algn="l">
              <a:lnSpc>
                <a:spcPct val="115000"/>
              </a:lnSpc>
              <a:spcBef>
                <a:spcPts val="1200"/>
              </a:spcBef>
              <a:spcAft>
                <a:spcPts val="0"/>
              </a:spcAft>
              <a:buNone/>
            </a:pPr>
            <a:r>
              <a:rPr b="1" lang="en-US" sz="3400">
                <a:solidFill>
                  <a:schemeClr val="dk1"/>
                </a:solidFill>
                <a:latin typeface="Courier New"/>
                <a:ea typeface="Courier New"/>
                <a:cs typeface="Courier New"/>
                <a:sym typeface="Courier New"/>
              </a:rPr>
              <a:t>Details: </a:t>
            </a:r>
            <a:endParaRPr b="1" sz="3400">
              <a:solidFill>
                <a:schemeClr val="dk1"/>
              </a:solidFill>
              <a:latin typeface="Courier New"/>
              <a:ea typeface="Courier New"/>
              <a:cs typeface="Courier New"/>
              <a:sym typeface="Courier New"/>
            </a:endParaRPr>
          </a:p>
          <a:p>
            <a:pPr indent="0" lvl="0" marL="1371600" rtl="0" algn="l">
              <a:lnSpc>
                <a:spcPct val="115000"/>
              </a:lnSpc>
              <a:spcBef>
                <a:spcPts val="1200"/>
              </a:spcBef>
              <a:spcAft>
                <a:spcPts val="0"/>
              </a:spcAft>
              <a:buNone/>
            </a:pPr>
            <a:r>
              <a:rPr lang="en-US" sz="3400">
                <a:solidFill>
                  <a:schemeClr val="dk1"/>
                </a:solidFill>
                <a:latin typeface="Courier New"/>
                <a:ea typeface="Courier New"/>
                <a:cs typeface="Courier New"/>
                <a:sym typeface="Courier New"/>
              </a:rPr>
              <a:t>Peaks were noted, particularly with domains like semicomplete.com on March 25, 2024 with a high of 1336 at 8:00 p.m., suggesting potential scraping attacks or suspicious referral patterns.</a:t>
            </a:r>
            <a:endParaRPr sz="3400">
              <a:solidFill>
                <a:schemeClr val="dk1"/>
              </a:solidFill>
              <a:latin typeface="Courier New"/>
              <a:ea typeface="Courier New"/>
              <a:cs typeface="Courier New"/>
              <a:sym typeface="Courier New"/>
            </a:endParaRPr>
          </a:p>
          <a:p>
            <a:pPr indent="0" lvl="0" marL="457200" rtl="0" algn="l">
              <a:lnSpc>
                <a:spcPct val="115000"/>
              </a:lnSpc>
              <a:spcBef>
                <a:spcPts val="1200"/>
              </a:spcBef>
              <a:spcAft>
                <a:spcPts val="0"/>
              </a:spcAft>
              <a:buNone/>
            </a:pPr>
            <a:r>
              <a:rPr b="1" lang="en-US" sz="3400">
                <a:solidFill>
                  <a:schemeClr val="dk1"/>
                </a:solidFill>
                <a:latin typeface="Courier New"/>
                <a:ea typeface="Courier New"/>
                <a:cs typeface="Courier New"/>
                <a:sym typeface="Courier New"/>
              </a:rPr>
              <a:t>Identifying and analyzing referring domains helps in spotting unusual or potentially malicious traffic sources that may indicate security threats.</a:t>
            </a:r>
            <a:endParaRPr b="1" sz="3400">
              <a:solidFill>
                <a:schemeClr val="dk1"/>
              </a:solidFill>
              <a:latin typeface="Courier New"/>
              <a:ea typeface="Courier New"/>
              <a:cs typeface="Courier New"/>
              <a:sym typeface="Courier New"/>
            </a:endParaRPr>
          </a:p>
          <a:p>
            <a:pPr indent="0" lvl="0" marL="914400" rtl="0" algn="l">
              <a:lnSpc>
                <a:spcPct val="115000"/>
              </a:lnSpc>
              <a:spcBef>
                <a:spcPts val="1200"/>
              </a:spcBef>
              <a:spcAft>
                <a:spcPts val="1000"/>
              </a:spcAft>
              <a:buNone/>
            </a:pPr>
            <a:r>
              <a:t/>
            </a:r>
            <a:endParaRPr sz="47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12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latin typeface="Courier New"/>
                <a:ea typeface="Courier New"/>
                <a:cs typeface="Courier New"/>
                <a:sym typeface="Courier New"/>
              </a:rPr>
              <a:t>Attack Summary </a:t>
            </a:r>
            <a:r>
              <a:rPr b="1" lang="en-US">
                <a:solidFill>
                  <a:schemeClr val="lt1"/>
                </a:solidFill>
                <a:latin typeface="Courier New"/>
                <a:ea typeface="Courier New"/>
                <a:cs typeface="Courier New"/>
                <a:sym typeface="Courier New"/>
              </a:rPr>
              <a:t>—</a:t>
            </a:r>
            <a:r>
              <a:rPr b="1" lang="en-US">
                <a:latin typeface="Courier New"/>
                <a:ea typeface="Courier New"/>
                <a:cs typeface="Courier New"/>
                <a:sym typeface="Courier New"/>
              </a:rPr>
              <a:t> Apache</a:t>
            </a:r>
            <a:endParaRPr b="1">
              <a:latin typeface="Courier New"/>
              <a:ea typeface="Courier New"/>
              <a:cs typeface="Courier New"/>
              <a:sym typeface="Courier New"/>
            </a:endParaRPr>
          </a:p>
        </p:txBody>
      </p:sp>
      <p:sp>
        <p:nvSpPr>
          <p:cNvPr id="1670" name="Google Shape;1670;p1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71" name="Google Shape;1671;p123"/>
          <p:cNvSpPr txBox="1"/>
          <p:nvPr>
            <p:ph idx="3" type="body"/>
          </p:nvPr>
        </p:nvSpPr>
        <p:spPr>
          <a:xfrm>
            <a:off x="703375" y="1942775"/>
            <a:ext cx="22942800" cy="11011200"/>
          </a:xfrm>
          <a:prstGeom prst="rect">
            <a:avLst/>
          </a:prstGeom>
        </p:spPr>
        <p:txBody>
          <a:bodyPr anchorCtr="0" anchor="t" bIns="2437975" lIns="1219000" spcFirstLastPara="1" rIns="1219000" wrap="square" tIns="0">
            <a:noAutofit/>
          </a:bodyPr>
          <a:lstStyle/>
          <a:p>
            <a:pPr indent="0" lvl="0" marL="0" rtl="0" algn="l">
              <a:lnSpc>
                <a:spcPct val="115000"/>
              </a:lnSpc>
              <a:spcBef>
                <a:spcPts val="1200"/>
              </a:spcBef>
              <a:spcAft>
                <a:spcPts val="0"/>
              </a:spcAft>
              <a:buNone/>
            </a:pPr>
            <a:r>
              <a:rPr b="1" lang="en-US" sz="2500">
                <a:solidFill>
                  <a:schemeClr val="dk1"/>
                </a:solidFill>
                <a:latin typeface="Courier New"/>
                <a:ea typeface="Courier New"/>
                <a:cs typeface="Courier New"/>
                <a:sym typeface="Courier New"/>
              </a:rPr>
              <a:t>HTTP Response Codes Report</a:t>
            </a:r>
            <a:endParaRPr b="1" sz="25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lang="en-US" sz="2500">
                <a:solidFill>
                  <a:schemeClr val="dk1"/>
                </a:solidFill>
                <a:latin typeface="Courier New"/>
                <a:ea typeface="Courier New"/>
                <a:cs typeface="Courier New"/>
                <a:sym typeface="Courier New"/>
              </a:rPr>
              <a:t>Significant changes in HTTP response codes were observed.</a:t>
            </a:r>
            <a:endParaRPr sz="2500">
              <a:solidFill>
                <a:schemeClr val="dk1"/>
              </a:solidFill>
              <a:latin typeface="Courier New"/>
              <a:ea typeface="Courier New"/>
              <a:cs typeface="Courier New"/>
              <a:sym typeface="Courier New"/>
            </a:endParaRPr>
          </a:p>
          <a:p>
            <a:pPr indent="457200" lvl="0" marL="0" rtl="0" algn="l">
              <a:lnSpc>
                <a:spcPct val="115000"/>
              </a:lnSpc>
              <a:spcBef>
                <a:spcPts val="1200"/>
              </a:spcBef>
              <a:spcAft>
                <a:spcPts val="0"/>
              </a:spcAft>
              <a:buNone/>
            </a:pPr>
            <a:r>
              <a:rPr b="1" lang="en-US" sz="2500">
                <a:solidFill>
                  <a:schemeClr val="dk1"/>
                </a:solidFill>
                <a:latin typeface="Courier New"/>
                <a:ea typeface="Courier New"/>
                <a:cs typeface="Courier New"/>
                <a:sym typeface="Courier New"/>
              </a:rPr>
              <a:t>Details:</a:t>
            </a:r>
            <a:endParaRPr sz="2500">
              <a:solidFill>
                <a:schemeClr val="dk1"/>
              </a:solidFill>
              <a:latin typeface="Courier New"/>
              <a:ea typeface="Courier New"/>
              <a:cs typeface="Courier New"/>
              <a:sym typeface="Courier New"/>
            </a:endParaRPr>
          </a:p>
          <a:p>
            <a:pPr indent="457200" lvl="0" marL="457200" rtl="0" algn="l">
              <a:lnSpc>
                <a:spcPct val="115000"/>
              </a:lnSpc>
              <a:spcBef>
                <a:spcPts val="1200"/>
              </a:spcBef>
              <a:spcAft>
                <a:spcPts val="0"/>
              </a:spcAft>
              <a:buNone/>
            </a:pPr>
            <a:r>
              <a:rPr lang="en-US" sz="2500">
                <a:solidFill>
                  <a:schemeClr val="dk1"/>
                </a:solidFill>
                <a:latin typeface="Courier New"/>
                <a:ea typeface="Courier New"/>
                <a:cs typeface="Courier New"/>
                <a:sym typeface="Courier New"/>
              </a:rPr>
              <a:t>404 Response Code: rose from 213 to an unusually high peak of 679.</a:t>
            </a:r>
            <a:endParaRPr sz="2500">
              <a:solidFill>
                <a:schemeClr val="dk1"/>
              </a:solidFill>
              <a:latin typeface="Courier New"/>
              <a:ea typeface="Courier New"/>
              <a:cs typeface="Courier New"/>
              <a:sym typeface="Courier New"/>
            </a:endParaRPr>
          </a:p>
          <a:p>
            <a:pPr indent="0" lvl="0" marL="457200" rtl="0" algn="l">
              <a:lnSpc>
                <a:spcPct val="115000"/>
              </a:lnSpc>
              <a:spcBef>
                <a:spcPts val="1200"/>
              </a:spcBef>
              <a:spcAft>
                <a:spcPts val="0"/>
              </a:spcAft>
              <a:buNone/>
            </a:pPr>
            <a:r>
              <a:rPr b="1" lang="en-US" sz="2500">
                <a:solidFill>
                  <a:schemeClr val="dk1"/>
                </a:solidFill>
                <a:latin typeface="Courier New"/>
                <a:ea typeface="Courier New"/>
                <a:cs typeface="Courier New"/>
                <a:sym typeface="Courier New"/>
              </a:rPr>
              <a:t>Anomalies in response codes may point to issues such as misconfigured server responses, potential attacks, or broken links.</a:t>
            </a:r>
            <a:endParaRPr b="1" sz="25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2500">
                <a:solidFill>
                  <a:schemeClr val="dk1"/>
                </a:solidFill>
                <a:latin typeface="Courier New"/>
                <a:ea typeface="Courier New"/>
                <a:cs typeface="Courier New"/>
                <a:sym typeface="Courier New"/>
              </a:rPr>
              <a:t>International Activity</a:t>
            </a:r>
            <a:endParaRPr b="1" sz="2500">
              <a:solidFill>
                <a:schemeClr val="dk1"/>
              </a:solidFill>
              <a:latin typeface="Courier New"/>
              <a:ea typeface="Courier New"/>
              <a:cs typeface="Courier New"/>
              <a:sym typeface="Courier New"/>
            </a:endParaRPr>
          </a:p>
          <a:p>
            <a:pPr indent="457200" lvl="0" marL="0" rtl="0" algn="l">
              <a:lnSpc>
                <a:spcPct val="115000"/>
              </a:lnSpc>
              <a:spcBef>
                <a:spcPts val="1200"/>
              </a:spcBef>
              <a:spcAft>
                <a:spcPts val="0"/>
              </a:spcAft>
              <a:buNone/>
            </a:pPr>
            <a:r>
              <a:rPr lang="en-US" sz="2500">
                <a:solidFill>
                  <a:schemeClr val="dk1"/>
                </a:solidFill>
                <a:latin typeface="Courier New"/>
                <a:ea typeface="Courier New"/>
                <a:cs typeface="Courier New"/>
                <a:sym typeface="Courier New"/>
              </a:rPr>
              <a:t>An alert was triggered due to a significant increase in international traffic, which reached 937 counts at 20:00.</a:t>
            </a:r>
            <a:endParaRPr sz="2500">
              <a:solidFill>
                <a:schemeClr val="dk1"/>
              </a:solidFill>
              <a:latin typeface="Courier New"/>
              <a:ea typeface="Courier New"/>
              <a:cs typeface="Courier New"/>
              <a:sym typeface="Courier New"/>
            </a:endParaRPr>
          </a:p>
          <a:p>
            <a:pPr indent="457200" lvl="0" marL="457200" rtl="0" algn="l">
              <a:lnSpc>
                <a:spcPct val="115000"/>
              </a:lnSpc>
              <a:spcBef>
                <a:spcPts val="1200"/>
              </a:spcBef>
              <a:spcAft>
                <a:spcPts val="0"/>
              </a:spcAft>
              <a:buNone/>
            </a:pPr>
            <a:r>
              <a:rPr b="1" lang="en-US" sz="2500">
                <a:solidFill>
                  <a:schemeClr val="dk1"/>
                </a:solidFill>
                <a:latin typeface="Courier New"/>
                <a:ea typeface="Courier New"/>
                <a:cs typeface="Courier New"/>
                <a:sym typeface="Courier New"/>
              </a:rPr>
              <a:t>Details:</a:t>
            </a:r>
            <a:r>
              <a:rPr lang="en-US" sz="2500">
                <a:solidFill>
                  <a:schemeClr val="dk1"/>
                </a:solidFill>
                <a:latin typeface="Courier New"/>
                <a:ea typeface="Courier New"/>
                <a:cs typeface="Courier New"/>
                <a:sym typeface="Courier New"/>
              </a:rPr>
              <a:t> </a:t>
            </a:r>
            <a:endParaRPr sz="2500">
              <a:solidFill>
                <a:schemeClr val="dk1"/>
              </a:solidFill>
              <a:latin typeface="Courier New"/>
              <a:ea typeface="Courier New"/>
              <a:cs typeface="Courier New"/>
              <a:sym typeface="Courier New"/>
            </a:endParaRPr>
          </a:p>
          <a:p>
            <a:pPr indent="457200" lvl="0" marL="914400" rtl="0" algn="l">
              <a:lnSpc>
                <a:spcPct val="115000"/>
              </a:lnSpc>
              <a:spcBef>
                <a:spcPts val="1200"/>
              </a:spcBef>
              <a:spcAft>
                <a:spcPts val="0"/>
              </a:spcAft>
              <a:buNone/>
            </a:pPr>
            <a:r>
              <a:rPr lang="en-US" sz="2500">
                <a:solidFill>
                  <a:schemeClr val="dk1"/>
                </a:solidFill>
                <a:latin typeface="Courier New"/>
                <a:ea typeface="Courier New"/>
                <a:cs typeface="Courier New"/>
                <a:sym typeface="Courier New"/>
              </a:rPr>
              <a:t>At 20:05:59 on March 25, 2020, traffic from Ukraine peaked at 877 hits.</a:t>
            </a:r>
            <a:endParaRPr sz="25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2500">
                <a:solidFill>
                  <a:schemeClr val="dk1"/>
                </a:solidFill>
                <a:latin typeface="Courier New"/>
                <a:ea typeface="Courier New"/>
                <a:cs typeface="Courier New"/>
                <a:sym typeface="Courier New"/>
              </a:rPr>
              <a:t>Sudden spikes in international traffic could indicate potential security threats or targeted attacks, necessitating closer monitoring and investigation.</a:t>
            </a:r>
            <a:endParaRPr b="1" sz="25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2500">
                <a:solidFill>
                  <a:schemeClr val="dk1"/>
                </a:solidFill>
                <a:latin typeface="Courier New"/>
                <a:ea typeface="Courier New"/>
                <a:cs typeface="Courier New"/>
                <a:sym typeface="Courier New"/>
              </a:rPr>
              <a:t>HTTP POST Activity</a:t>
            </a:r>
            <a:endParaRPr b="1" sz="2500">
              <a:solidFill>
                <a:schemeClr val="dk1"/>
              </a:solidFill>
              <a:latin typeface="Courier New"/>
              <a:ea typeface="Courier New"/>
              <a:cs typeface="Courier New"/>
              <a:sym typeface="Courier New"/>
            </a:endParaRPr>
          </a:p>
          <a:p>
            <a:pPr indent="457200" lvl="0" marL="0" rtl="0" algn="l">
              <a:lnSpc>
                <a:spcPct val="115000"/>
              </a:lnSpc>
              <a:spcBef>
                <a:spcPts val="1200"/>
              </a:spcBef>
              <a:spcAft>
                <a:spcPts val="0"/>
              </a:spcAft>
              <a:buNone/>
            </a:pPr>
            <a:r>
              <a:rPr lang="en-US" sz="2500">
                <a:solidFill>
                  <a:schemeClr val="dk1"/>
                </a:solidFill>
                <a:latin typeface="Courier New"/>
                <a:ea typeface="Courier New"/>
                <a:cs typeface="Courier New"/>
                <a:sym typeface="Courier New"/>
              </a:rPr>
              <a:t>An alert was triggered, there was a high volume of POST requests.</a:t>
            </a:r>
            <a:endParaRPr sz="2500">
              <a:solidFill>
                <a:schemeClr val="dk1"/>
              </a:solidFill>
              <a:latin typeface="Courier New"/>
              <a:ea typeface="Courier New"/>
              <a:cs typeface="Courier New"/>
              <a:sym typeface="Courier New"/>
            </a:endParaRPr>
          </a:p>
          <a:p>
            <a:pPr indent="457200" lvl="0" marL="457200" rtl="0" algn="l">
              <a:lnSpc>
                <a:spcPct val="115000"/>
              </a:lnSpc>
              <a:spcBef>
                <a:spcPts val="1200"/>
              </a:spcBef>
              <a:spcAft>
                <a:spcPts val="0"/>
              </a:spcAft>
              <a:buNone/>
            </a:pPr>
            <a:r>
              <a:rPr b="1" lang="en-US" sz="2500">
                <a:solidFill>
                  <a:schemeClr val="dk1"/>
                </a:solidFill>
                <a:latin typeface="Courier New"/>
                <a:ea typeface="Courier New"/>
                <a:cs typeface="Courier New"/>
                <a:sym typeface="Courier New"/>
              </a:rPr>
              <a:t>Details:</a:t>
            </a:r>
            <a:r>
              <a:rPr lang="en-US" sz="2500">
                <a:solidFill>
                  <a:schemeClr val="dk1"/>
                </a:solidFill>
                <a:latin typeface="Courier New"/>
                <a:ea typeface="Courier New"/>
                <a:cs typeface="Courier New"/>
                <a:sym typeface="Courier New"/>
              </a:rPr>
              <a:t> </a:t>
            </a:r>
            <a:endParaRPr sz="2500">
              <a:solidFill>
                <a:schemeClr val="dk1"/>
              </a:solidFill>
              <a:latin typeface="Courier New"/>
              <a:ea typeface="Courier New"/>
              <a:cs typeface="Courier New"/>
              <a:sym typeface="Courier New"/>
            </a:endParaRPr>
          </a:p>
          <a:p>
            <a:pPr indent="457200" lvl="0" marL="914400" rtl="0" algn="l">
              <a:lnSpc>
                <a:spcPct val="115000"/>
              </a:lnSpc>
              <a:spcBef>
                <a:spcPts val="1200"/>
              </a:spcBef>
              <a:spcAft>
                <a:spcPts val="0"/>
              </a:spcAft>
              <a:buNone/>
            </a:pPr>
            <a:r>
              <a:rPr lang="en-US" sz="2500">
                <a:solidFill>
                  <a:schemeClr val="dk1"/>
                </a:solidFill>
                <a:latin typeface="Courier New"/>
                <a:ea typeface="Courier New"/>
                <a:cs typeface="Courier New"/>
                <a:sym typeface="Courier New"/>
              </a:rPr>
              <a:t>At 8:00 p.m. on March 25, 2020, there were 1296 POST requests.</a:t>
            </a:r>
            <a:endParaRPr sz="25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2500">
                <a:solidFill>
                  <a:schemeClr val="dk1"/>
                </a:solidFill>
                <a:latin typeface="Courier New"/>
                <a:ea typeface="Courier New"/>
                <a:cs typeface="Courier New"/>
                <a:sym typeface="Courier New"/>
              </a:rPr>
              <a:t>An unusually high volume of POST requests might suggest suspicious activity or attempts to exploit vulnerabilities, requiring further analysis.</a:t>
            </a:r>
            <a:endParaRPr b="1" sz="2900">
              <a:solidFill>
                <a:schemeClr val="dk1"/>
              </a:solidFill>
              <a:latin typeface="Courier New"/>
              <a:ea typeface="Courier New"/>
              <a:cs typeface="Courier New"/>
              <a:sym typeface="Courier New"/>
            </a:endParaRPr>
          </a:p>
          <a:p>
            <a:pPr indent="0" lvl="0" marL="914400" rtl="0" algn="l">
              <a:lnSpc>
                <a:spcPct val="115000"/>
              </a:lnSpc>
              <a:spcBef>
                <a:spcPts val="1200"/>
              </a:spcBef>
              <a:spcAft>
                <a:spcPts val="1000"/>
              </a:spcAft>
              <a:buNone/>
            </a:pPr>
            <a:r>
              <a:t/>
            </a:r>
            <a:endParaRPr sz="43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12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solidFill>
                  <a:schemeClr val="dk1"/>
                </a:solidFill>
                <a:latin typeface="Courier New"/>
                <a:ea typeface="Courier New"/>
                <a:cs typeface="Courier New"/>
                <a:sym typeface="Courier New"/>
              </a:rPr>
              <a:t>Screenshots </a:t>
            </a:r>
            <a:r>
              <a:rPr b="1" lang="en-US">
                <a:solidFill>
                  <a:schemeClr val="lt1"/>
                </a:solidFill>
                <a:latin typeface="Courier New"/>
                <a:ea typeface="Courier New"/>
                <a:cs typeface="Courier New"/>
                <a:sym typeface="Courier New"/>
              </a:rPr>
              <a:t>-</a:t>
            </a:r>
            <a:r>
              <a:rPr b="1" lang="en-US">
                <a:solidFill>
                  <a:schemeClr val="dk1"/>
                </a:solidFill>
                <a:latin typeface="Courier New"/>
                <a:ea typeface="Courier New"/>
                <a:cs typeface="Courier New"/>
                <a:sym typeface="Courier New"/>
              </a:rPr>
              <a:t> Attack Logs</a:t>
            </a:r>
            <a:endParaRPr b="1">
              <a:latin typeface="Courier New"/>
              <a:ea typeface="Courier New"/>
              <a:cs typeface="Courier New"/>
              <a:sym typeface="Courier New"/>
            </a:endParaRPr>
          </a:p>
        </p:txBody>
      </p:sp>
      <p:sp>
        <p:nvSpPr>
          <p:cNvPr id="1677" name="Google Shape;1677;p1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678" name="Google Shape;1678;p124"/>
          <p:cNvPicPr preferRelativeResize="0"/>
          <p:nvPr/>
        </p:nvPicPr>
        <p:blipFill rotWithShape="1">
          <a:blip r:embed="rId3">
            <a:alphaModFix/>
          </a:blip>
          <a:srcRect b="4447" l="0" r="842" t="19390"/>
          <a:stretch/>
        </p:blipFill>
        <p:spPr>
          <a:xfrm>
            <a:off x="811738" y="2412175"/>
            <a:ext cx="22754173" cy="98180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12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latin typeface="Courier New"/>
                <a:ea typeface="Courier New"/>
                <a:cs typeface="Courier New"/>
                <a:sym typeface="Courier New"/>
              </a:rPr>
              <a:t>Attack Summary </a:t>
            </a:r>
            <a:r>
              <a:rPr b="1" lang="en-US">
                <a:solidFill>
                  <a:schemeClr val="lt1"/>
                </a:solidFill>
                <a:latin typeface="Courier New"/>
                <a:ea typeface="Courier New"/>
                <a:cs typeface="Courier New"/>
                <a:sym typeface="Courier New"/>
              </a:rPr>
              <a:t>—</a:t>
            </a:r>
            <a:r>
              <a:rPr b="1" lang="en-US">
                <a:latin typeface="Courier New"/>
                <a:ea typeface="Courier New"/>
                <a:cs typeface="Courier New"/>
                <a:sym typeface="Courier New"/>
              </a:rPr>
              <a:t> Apache</a:t>
            </a:r>
            <a:endParaRPr b="1">
              <a:latin typeface="Courier New"/>
              <a:ea typeface="Courier New"/>
              <a:cs typeface="Courier New"/>
              <a:sym typeface="Courier New"/>
            </a:endParaRPr>
          </a:p>
        </p:txBody>
      </p:sp>
      <p:sp>
        <p:nvSpPr>
          <p:cNvPr id="1684" name="Google Shape;1684;p1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85" name="Google Shape;1685;p125"/>
          <p:cNvSpPr txBox="1"/>
          <p:nvPr>
            <p:ph idx="3" type="body"/>
          </p:nvPr>
        </p:nvSpPr>
        <p:spPr>
          <a:xfrm>
            <a:off x="703375" y="2219200"/>
            <a:ext cx="22942800" cy="11000100"/>
          </a:xfrm>
          <a:prstGeom prst="rect">
            <a:avLst/>
          </a:prstGeom>
        </p:spPr>
        <p:txBody>
          <a:bodyPr anchorCtr="0" anchor="t" bIns="2437975" lIns="1219000" spcFirstLastPara="1" rIns="1219000" wrap="square" tIns="0">
            <a:noAutofit/>
          </a:bodyPr>
          <a:lstStyle/>
          <a:p>
            <a:pPr indent="0" lvl="0" marL="0" rtl="0" algn="l">
              <a:lnSpc>
                <a:spcPct val="115000"/>
              </a:lnSpc>
              <a:spcBef>
                <a:spcPts val="1200"/>
              </a:spcBef>
              <a:spcAft>
                <a:spcPts val="0"/>
              </a:spcAft>
              <a:buNone/>
            </a:pPr>
            <a:r>
              <a:rPr b="1" lang="en-US" sz="2700">
                <a:solidFill>
                  <a:schemeClr val="dk1"/>
                </a:solidFill>
                <a:latin typeface="Courier New"/>
                <a:ea typeface="Courier New"/>
                <a:cs typeface="Courier New"/>
                <a:sym typeface="Courier New"/>
              </a:rPr>
              <a:t>HTTP Methods:</a:t>
            </a:r>
            <a:endParaRPr b="1" sz="2700">
              <a:solidFill>
                <a:schemeClr val="dk1"/>
              </a:solidFill>
              <a:latin typeface="Courier New"/>
              <a:ea typeface="Courier New"/>
              <a:cs typeface="Courier New"/>
              <a:sym typeface="Courier New"/>
            </a:endParaRPr>
          </a:p>
          <a:p>
            <a:pPr indent="-400050" lvl="0" marL="457200" rtl="0" algn="l">
              <a:lnSpc>
                <a:spcPct val="115000"/>
              </a:lnSpc>
              <a:spcBef>
                <a:spcPts val="1200"/>
              </a:spcBef>
              <a:spcAft>
                <a:spcPts val="0"/>
              </a:spcAft>
              <a:buClr>
                <a:schemeClr val="dk1"/>
              </a:buClr>
              <a:buSzPts val="2700"/>
              <a:buFont typeface="Arial"/>
              <a:buChar char="●"/>
            </a:pPr>
            <a:r>
              <a:rPr b="1" lang="en-US" sz="2700">
                <a:solidFill>
                  <a:schemeClr val="dk1"/>
                </a:solidFill>
                <a:latin typeface="Courier New"/>
                <a:ea typeface="Courier New"/>
                <a:cs typeface="Courier New"/>
                <a:sym typeface="Courier New"/>
              </a:rPr>
              <a:t>Suspicious:</a:t>
            </a:r>
            <a:r>
              <a:rPr lang="en-US" sz="2700">
                <a:solidFill>
                  <a:schemeClr val="dk1"/>
                </a:solidFill>
                <a:latin typeface="Courier New"/>
                <a:ea typeface="Courier New"/>
                <a:cs typeface="Courier New"/>
                <a:sym typeface="Courier New"/>
              </a:rPr>
              <a:t> High volume of POST requests (1296).</a:t>
            </a:r>
            <a:endParaRPr sz="27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2700">
                <a:solidFill>
                  <a:schemeClr val="dk1"/>
                </a:solidFill>
                <a:latin typeface="Courier New"/>
                <a:ea typeface="Courier New"/>
                <a:cs typeface="Courier New"/>
                <a:sym typeface="Courier New"/>
              </a:rPr>
              <a:t>Referrer Domains:</a:t>
            </a:r>
            <a:endParaRPr b="1" sz="2700">
              <a:solidFill>
                <a:schemeClr val="dk1"/>
              </a:solidFill>
              <a:latin typeface="Courier New"/>
              <a:ea typeface="Courier New"/>
              <a:cs typeface="Courier New"/>
              <a:sym typeface="Courier New"/>
            </a:endParaRPr>
          </a:p>
          <a:p>
            <a:pPr indent="-400050" lvl="0" marL="457200" rtl="0" algn="l">
              <a:lnSpc>
                <a:spcPct val="115000"/>
              </a:lnSpc>
              <a:spcBef>
                <a:spcPts val="1200"/>
              </a:spcBef>
              <a:spcAft>
                <a:spcPts val="0"/>
              </a:spcAft>
              <a:buClr>
                <a:schemeClr val="dk1"/>
              </a:buClr>
              <a:buSzPts val="2700"/>
              <a:buFont typeface="Arial"/>
              <a:buChar char="●"/>
            </a:pPr>
            <a:r>
              <a:rPr b="1" lang="en-US" sz="2700">
                <a:solidFill>
                  <a:schemeClr val="dk1"/>
                </a:solidFill>
                <a:latin typeface="Courier New"/>
                <a:ea typeface="Courier New"/>
                <a:cs typeface="Courier New"/>
                <a:sym typeface="Courier New"/>
              </a:rPr>
              <a:t>Suspicious:</a:t>
            </a:r>
            <a:r>
              <a:rPr lang="en-US" sz="2700">
                <a:solidFill>
                  <a:schemeClr val="dk1"/>
                </a:solidFill>
                <a:latin typeface="Courier New"/>
                <a:ea typeface="Courier New"/>
                <a:cs typeface="Courier New"/>
                <a:sym typeface="Courier New"/>
              </a:rPr>
              <a:t> Peaks in null referrers and 1337 at 8:00 p.m. on March 25, 2020, indicating potential scraping.</a:t>
            </a:r>
            <a:endParaRPr sz="27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2700">
                <a:solidFill>
                  <a:schemeClr val="dk1"/>
                </a:solidFill>
                <a:latin typeface="Courier New"/>
                <a:ea typeface="Courier New"/>
                <a:cs typeface="Courier New"/>
                <a:sym typeface="Courier New"/>
              </a:rPr>
              <a:t>HTTP Response Codes:</a:t>
            </a:r>
            <a:endParaRPr b="1" sz="2700">
              <a:solidFill>
                <a:schemeClr val="dk1"/>
              </a:solidFill>
              <a:latin typeface="Courier New"/>
              <a:ea typeface="Courier New"/>
              <a:cs typeface="Courier New"/>
              <a:sym typeface="Courier New"/>
            </a:endParaRPr>
          </a:p>
          <a:p>
            <a:pPr indent="-400050" lvl="0" marL="457200" rtl="0" algn="l">
              <a:lnSpc>
                <a:spcPct val="115000"/>
              </a:lnSpc>
              <a:spcBef>
                <a:spcPts val="1200"/>
              </a:spcBef>
              <a:spcAft>
                <a:spcPts val="0"/>
              </a:spcAft>
              <a:buClr>
                <a:schemeClr val="dk1"/>
              </a:buClr>
              <a:buSzPts val="2700"/>
              <a:buFont typeface="Arial"/>
              <a:buChar char="●"/>
            </a:pPr>
            <a:r>
              <a:rPr b="1" lang="en-US" sz="2700">
                <a:solidFill>
                  <a:schemeClr val="dk1"/>
                </a:solidFill>
                <a:latin typeface="Courier New"/>
                <a:ea typeface="Courier New"/>
                <a:cs typeface="Courier New"/>
                <a:sym typeface="Courier New"/>
              </a:rPr>
              <a:t>Suspicious:</a:t>
            </a:r>
            <a:r>
              <a:rPr lang="en-US" sz="2700">
                <a:solidFill>
                  <a:schemeClr val="dk1"/>
                </a:solidFill>
                <a:latin typeface="Courier New"/>
                <a:ea typeface="Courier New"/>
                <a:cs typeface="Courier New"/>
                <a:sym typeface="Courier New"/>
              </a:rPr>
              <a:t> Increase in 404 codes (624).</a:t>
            </a:r>
            <a:endParaRPr sz="27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2700">
                <a:solidFill>
                  <a:schemeClr val="dk1"/>
                </a:solidFill>
                <a:latin typeface="Courier New"/>
                <a:ea typeface="Courier New"/>
                <a:cs typeface="Courier New"/>
                <a:sym typeface="Courier New"/>
              </a:rPr>
              <a:t>International Activity:</a:t>
            </a:r>
            <a:endParaRPr b="1" sz="2700">
              <a:solidFill>
                <a:schemeClr val="dk1"/>
              </a:solidFill>
              <a:latin typeface="Courier New"/>
              <a:ea typeface="Courier New"/>
              <a:cs typeface="Courier New"/>
              <a:sym typeface="Courier New"/>
            </a:endParaRPr>
          </a:p>
          <a:p>
            <a:pPr indent="-400050" lvl="0" marL="457200" rtl="0" algn="l">
              <a:lnSpc>
                <a:spcPct val="115000"/>
              </a:lnSpc>
              <a:spcBef>
                <a:spcPts val="1200"/>
              </a:spcBef>
              <a:spcAft>
                <a:spcPts val="0"/>
              </a:spcAft>
              <a:buClr>
                <a:schemeClr val="dk1"/>
              </a:buClr>
              <a:buSzPts val="2700"/>
              <a:buFont typeface="Arial"/>
              <a:buChar char="●"/>
            </a:pPr>
            <a:r>
              <a:rPr b="1" lang="en-US" sz="2700">
                <a:solidFill>
                  <a:schemeClr val="dk1"/>
                </a:solidFill>
                <a:latin typeface="Courier New"/>
                <a:ea typeface="Courier New"/>
                <a:cs typeface="Courier New"/>
                <a:sym typeface="Courier New"/>
              </a:rPr>
              <a:t>Suspicious:</a:t>
            </a:r>
            <a:r>
              <a:rPr lang="en-US" sz="2700">
                <a:solidFill>
                  <a:schemeClr val="dk1"/>
                </a:solidFill>
                <a:latin typeface="Courier New"/>
                <a:ea typeface="Courier New"/>
                <a:cs typeface="Courier New"/>
                <a:sym typeface="Courier New"/>
              </a:rPr>
              <a:t> High traffic from Ukraine (877 hits) at 8 p.m. on March 25, 2020.</a:t>
            </a:r>
            <a:endParaRPr sz="2700">
              <a:solidFill>
                <a:schemeClr val="dk1"/>
              </a:solidFill>
              <a:latin typeface="Courier New"/>
              <a:ea typeface="Courier New"/>
              <a:cs typeface="Courier New"/>
              <a:sym typeface="Courier New"/>
            </a:endParaRPr>
          </a:p>
          <a:p>
            <a:pPr indent="-400050" lvl="0" marL="457200" rtl="0" algn="l">
              <a:lnSpc>
                <a:spcPct val="115000"/>
              </a:lnSpc>
              <a:spcBef>
                <a:spcPts val="0"/>
              </a:spcBef>
              <a:spcAft>
                <a:spcPts val="0"/>
              </a:spcAft>
              <a:buClr>
                <a:schemeClr val="dk1"/>
              </a:buClr>
              <a:buSzPts val="2700"/>
              <a:buFont typeface="Arial"/>
              <a:buChar char="●"/>
            </a:pPr>
            <a:r>
              <a:rPr b="1" lang="en-US" sz="2700">
                <a:solidFill>
                  <a:schemeClr val="dk1"/>
                </a:solidFill>
                <a:latin typeface="Courier New"/>
                <a:ea typeface="Courier New"/>
                <a:cs typeface="Courier New"/>
                <a:sym typeface="Courier New"/>
              </a:rPr>
              <a:t>Threshold:</a:t>
            </a:r>
            <a:r>
              <a:rPr lang="en-US" sz="2700">
                <a:solidFill>
                  <a:schemeClr val="dk1"/>
                </a:solidFill>
                <a:latin typeface="Courier New"/>
                <a:ea typeface="Courier New"/>
                <a:cs typeface="Courier New"/>
                <a:sym typeface="Courier New"/>
              </a:rPr>
              <a:t> Appropriate.</a:t>
            </a:r>
            <a:endParaRPr sz="27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2700">
                <a:solidFill>
                  <a:schemeClr val="dk1"/>
                </a:solidFill>
                <a:latin typeface="Courier New"/>
                <a:ea typeface="Courier New"/>
                <a:cs typeface="Courier New"/>
                <a:sym typeface="Courier New"/>
              </a:rPr>
              <a:t>HTTP POST Activity:</a:t>
            </a:r>
            <a:endParaRPr b="1" sz="2700">
              <a:solidFill>
                <a:schemeClr val="dk1"/>
              </a:solidFill>
              <a:latin typeface="Courier New"/>
              <a:ea typeface="Courier New"/>
              <a:cs typeface="Courier New"/>
              <a:sym typeface="Courier New"/>
            </a:endParaRPr>
          </a:p>
          <a:p>
            <a:pPr indent="-400050" lvl="0" marL="457200" rtl="0" algn="l">
              <a:lnSpc>
                <a:spcPct val="115000"/>
              </a:lnSpc>
              <a:spcBef>
                <a:spcPts val="1200"/>
              </a:spcBef>
              <a:spcAft>
                <a:spcPts val="0"/>
              </a:spcAft>
              <a:buClr>
                <a:schemeClr val="dk1"/>
              </a:buClr>
              <a:buSzPts val="2700"/>
              <a:buFont typeface="Arial"/>
              <a:buChar char="●"/>
            </a:pPr>
            <a:r>
              <a:rPr b="1" lang="en-US" sz="2700">
                <a:solidFill>
                  <a:schemeClr val="dk1"/>
                </a:solidFill>
                <a:latin typeface="Courier New"/>
                <a:ea typeface="Courier New"/>
                <a:cs typeface="Courier New"/>
                <a:sym typeface="Courier New"/>
              </a:rPr>
              <a:t>Suspicious:</a:t>
            </a:r>
            <a:r>
              <a:rPr lang="en-US" sz="2700">
                <a:solidFill>
                  <a:schemeClr val="dk1"/>
                </a:solidFill>
                <a:latin typeface="Courier New"/>
                <a:ea typeface="Courier New"/>
                <a:cs typeface="Courier New"/>
                <a:sym typeface="Courier New"/>
              </a:rPr>
              <a:t> 1296 POST requests at 8:00 p.m. on March 25, 2020.</a:t>
            </a:r>
            <a:endParaRPr sz="2700">
              <a:solidFill>
                <a:schemeClr val="dk1"/>
              </a:solidFill>
              <a:latin typeface="Courier New"/>
              <a:ea typeface="Courier New"/>
              <a:cs typeface="Courier New"/>
              <a:sym typeface="Courier New"/>
            </a:endParaRPr>
          </a:p>
          <a:p>
            <a:pPr indent="-400050" lvl="0" marL="457200" rtl="0" algn="l">
              <a:lnSpc>
                <a:spcPct val="115000"/>
              </a:lnSpc>
              <a:spcBef>
                <a:spcPts val="0"/>
              </a:spcBef>
              <a:spcAft>
                <a:spcPts val="0"/>
              </a:spcAft>
              <a:buClr>
                <a:schemeClr val="dk1"/>
              </a:buClr>
              <a:buSzPts val="2700"/>
              <a:buFont typeface="Arial"/>
              <a:buChar char="●"/>
            </a:pPr>
            <a:r>
              <a:rPr b="1" lang="en-US" sz="2700">
                <a:solidFill>
                  <a:schemeClr val="dk1"/>
                </a:solidFill>
                <a:latin typeface="Courier New"/>
                <a:ea typeface="Courier New"/>
                <a:cs typeface="Courier New"/>
                <a:sym typeface="Courier New"/>
              </a:rPr>
              <a:t>Threshold:</a:t>
            </a:r>
            <a:r>
              <a:rPr lang="en-US" sz="2700">
                <a:solidFill>
                  <a:schemeClr val="dk1"/>
                </a:solidFill>
                <a:latin typeface="Courier New"/>
                <a:ea typeface="Courier New"/>
                <a:cs typeface="Courier New"/>
                <a:sym typeface="Courier New"/>
              </a:rPr>
              <a:t> Appropriate.</a:t>
            </a:r>
            <a:endParaRPr sz="2700">
              <a:solidFill>
                <a:schemeClr val="dk1"/>
              </a:solidFill>
              <a:latin typeface="Courier New"/>
              <a:ea typeface="Courier New"/>
              <a:cs typeface="Courier New"/>
              <a:sym typeface="Courier New"/>
            </a:endParaRPr>
          </a:p>
          <a:p>
            <a:pPr indent="0" lvl="0" marL="0" rtl="0" algn="l">
              <a:lnSpc>
                <a:spcPct val="115000"/>
              </a:lnSpc>
              <a:spcBef>
                <a:spcPts val="1200"/>
              </a:spcBef>
              <a:spcAft>
                <a:spcPts val="0"/>
              </a:spcAft>
              <a:buNone/>
            </a:pPr>
            <a:r>
              <a:rPr b="1" lang="en-US" sz="2700">
                <a:solidFill>
                  <a:schemeClr val="dk1"/>
                </a:solidFill>
                <a:latin typeface="Courier New"/>
                <a:ea typeface="Courier New"/>
                <a:cs typeface="Courier New"/>
                <a:sym typeface="Courier New"/>
              </a:rPr>
              <a:t>Dashboard Insights:</a:t>
            </a:r>
            <a:endParaRPr b="1" sz="2700">
              <a:solidFill>
                <a:schemeClr val="dk1"/>
              </a:solidFill>
              <a:latin typeface="Courier New"/>
              <a:ea typeface="Courier New"/>
              <a:cs typeface="Courier New"/>
              <a:sym typeface="Courier New"/>
            </a:endParaRPr>
          </a:p>
          <a:p>
            <a:pPr indent="-400050" lvl="0" marL="457200" rtl="0" algn="l">
              <a:lnSpc>
                <a:spcPct val="115000"/>
              </a:lnSpc>
              <a:spcBef>
                <a:spcPts val="1200"/>
              </a:spcBef>
              <a:spcAft>
                <a:spcPts val="0"/>
              </a:spcAft>
              <a:buClr>
                <a:schemeClr val="dk1"/>
              </a:buClr>
              <a:buSzPts val="2700"/>
              <a:buFont typeface="Arial"/>
              <a:buChar char="●"/>
            </a:pPr>
            <a:r>
              <a:rPr b="1" lang="en-US" sz="2700">
                <a:solidFill>
                  <a:schemeClr val="dk1"/>
                </a:solidFill>
                <a:latin typeface="Courier New"/>
                <a:ea typeface="Courier New"/>
                <a:cs typeface="Courier New"/>
                <a:sym typeface="Courier New"/>
              </a:rPr>
              <a:t>HTTP Methods:</a:t>
            </a:r>
            <a:r>
              <a:rPr lang="en-US" sz="2700">
                <a:solidFill>
                  <a:schemeClr val="dk1"/>
                </a:solidFill>
                <a:latin typeface="Courier New"/>
                <a:ea typeface="Courier New"/>
                <a:cs typeface="Courier New"/>
                <a:sym typeface="Courier New"/>
              </a:rPr>
              <a:t> Peaks in GET (5-7 p.m.) and POST (7-9 p.m.), with POST reaching 1296.</a:t>
            </a:r>
            <a:endParaRPr sz="2700">
              <a:solidFill>
                <a:schemeClr val="dk1"/>
              </a:solidFill>
              <a:latin typeface="Courier New"/>
              <a:ea typeface="Courier New"/>
              <a:cs typeface="Courier New"/>
              <a:sym typeface="Courier New"/>
            </a:endParaRPr>
          </a:p>
          <a:p>
            <a:pPr indent="-400050" lvl="0" marL="457200" rtl="0" algn="l">
              <a:lnSpc>
                <a:spcPct val="115000"/>
              </a:lnSpc>
              <a:spcBef>
                <a:spcPts val="0"/>
              </a:spcBef>
              <a:spcAft>
                <a:spcPts val="0"/>
              </a:spcAft>
              <a:buClr>
                <a:schemeClr val="dk1"/>
              </a:buClr>
              <a:buSzPts val="2700"/>
              <a:buFont typeface="Arial"/>
              <a:buChar char="●"/>
            </a:pPr>
            <a:r>
              <a:rPr b="1" lang="en-US" sz="2700">
                <a:solidFill>
                  <a:schemeClr val="dk1"/>
                </a:solidFill>
                <a:latin typeface="Courier New"/>
                <a:ea typeface="Courier New"/>
                <a:cs typeface="Courier New"/>
                <a:sym typeface="Courier New"/>
              </a:rPr>
              <a:t>Cluster Map:</a:t>
            </a:r>
            <a:r>
              <a:rPr lang="en-US" sz="2700">
                <a:solidFill>
                  <a:schemeClr val="dk1"/>
                </a:solidFill>
                <a:latin typeface="Courier New"/>
                <a:ea typeface="Courier New"/>
                <a:cs typeface="Courier New"/>
                <a:sym typeface="Courier New"/>
              </a:rPr>
              <a:t> High activity from Kiev (440 hits).</a:t>
            </a:r>
            <a:endParaRPr sz="2700">
              <a:solidFill>
                <a:schemeClr val="dk1"/>
              </a:solidFill>
              <a:latin typeface="Courier New"/>
              <a:ea typeface="Courier New"/>
              <a:cs typeface="Courier New"/>
              <a:sym typeface="Courier New"/>
            </a:endParaRPr>
          </a:p>
          <a:p>
            <a:pPr indent="-419100" lvl="0" marL="457200" rtl="0" algn="l">
              <a:lnSpc>
                <a:spcPct val="115000"/>
              </a:lnSpc>
              <a:spcBef>
                <a:spcPts val="0"/>
              </a:spcBef>
              <a:spcAft>
                <a:spcPts val="0"/>
              </a:spcAft>
              <a:buClr>
                <a:schemeClr val="dk1"/>
              </a:buClr>
              <a:buSzPts val="3000"/>
              <a:buFont typeface="Arial"/>
              <a:buChar char="●"/>
            </a:pPr>
            <a:r>
              <a:rPr b="1" lang="en-US" sz="2700">
                <a:solidFill>
                  <a:schemeClr val="dk1"/>
                </a:solidFill>
                <a:latin typeface="Courier New"/>
                <a:ea typeface="Courier New"/>
                <a:cs typeface="Courier New"/>
                <a:sym typeface="Courier New"/>
              </a:rPr>
              <a:t>URI Data:</a:t>
            </a:r>
            <a:r>
              <a:rPr lang="en-US" sz="2700">
                <a:solidFill>
                  <a:schemeClr val="dk1"/>
                </a:solidFill>
                <a:latin typeface="Courier New"/>
                <a:ea typeface="Courier New"/>
                <a:cs typeface="Courier New"/>
                <a:sym typeface="Courier New"/>
              </a:rPr>
              <a:t> Frequent hits on /VSI_Account_logon.php, suggesting possible brute-force</a:t>
            </a:r>
            <a:r>
              <a:rPr lang="en-US" sz="3100">
                <a:solidFill>
                  <a:schemeClr val="dk1"/>
                </a:solidFill>
                <a:latin typeface="Courier New"/>
                <a:ea typeface="Courier New"/>
                <a:cs typeface="Courier New"/>
                <a:sym typeface="Courier New"/>
              </a:rPr>
              <a:t> attacks.</a:t>
            </a:r>
            <a:endParaRPr b="1" sz="3100">
              <a:solidFill>
                <a:schemeClr val="dk1"/>
              </a:solidFill>
              <a:latin typeface="Courier New"/>
              <a:ea typeface="Courier New"/>
              <a:cs typeface="Courier New"/>
              <a:sym typeface="Courier New"/>
            </a:endParaRPr>
          </a:p>
          <a:p>
            <a:pPr indent="0" lvl="0" marL="0" rtl="0" algn="l">
              <a:lnSpc>
                <a:spcPct val="115000"/>
              </a:lnSpc>
              <a:spcBef>
                <a:spcPts val="1200"/>
              </a:spcBef>
              <a:spcAft>
                <a:spcPts val="1200"/>
              </a:spcAft>
              <a:buNone/>
            </a:pPr>
            <a:r>
              <a:t/>
            </a:r>
            <a:endParaRPr sz="3000">
              <a:solidFill>
                <a:schemeClr val="dk1"/>
              </a:solidFill>
              <a:latin typeface="Courier New"/>
              <a:ea typeface="Courier New"/>
              <a:cs typeface="Courier New"/>
              <a:sym typeface="Courier Ne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12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latin typeface="Courier New"/>
                <a:ea typeface="Courier New"/>
                <a:cs typeface="Courier New"/>
                <a:sym typeface="Courier New"/>
              </a:rPr>
              <a:t>Attack Summary </a:t>
            </a:r>
            <a:r>
              <a:rPr b="1" lang="en-US">
                <a:solidFill>
                  <a:schemeClr val="lt1"/>
                </a:solidFill>
                <a:latin typeface="Courier New"/>
                <a:ea typeface="Courier New"/>
                <a:cs typeface="Courier New"/>
                <a:sym typeface="Courier New"/>
              </a:rPr>
              <a:t>—</a:t>
            </a:r>
            <a:r>
              <a:rPr b="1" lang="en-US">
                <a:latin typeface="Courier New"/>
                <a:ea typeface="Courier New"/>
                <a:cs typeface="Courier New"/>
                <a:sym typeface="Courier New"/>
              </a:rPr>
              <a:t> Apache (cont.)</a:t>
            </a:r>
            <a:endParaRPr b="1">
              <a:latin typeface="Courier New"/>
              <a:ea typeface="Courier New"/>
              <a:cs typeface="Courier New"/>
              <a:sym typeface="Courier New"/>
            </a:endParaRPr>
          </a:p>
        </p:txBody>
      </p:sp>
      <p:sp>
        <p:nvSpPr>
          <p:cNvPr id="1691" name="Google Shape;1691;p1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92" name="Google Shape;1692;p12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lnSpc>
                <a:spcPct val="100000"/>
              </a:lnSpc>
              <a:spcBef>
                <a:spcPts val="0"/>
              </a:spcBef>
              <a:spcAft>
                <a:spcPts val="0"/>
              </a:spcAft>
              <a:buNone/>
            </a:pPr>
            <a:r>
              <a:rPr lang="en-US" sz="4400">
                <a:solidFill>
                  <a:schemeClr val="dk1"/>
                </a:solidFill>
                <a:latin typeface="Courier New"/>
                <a:ea typeface="Courier New"/>
                <a:cs typeface="Courier New"/>
                <a:sym typeface="Courier New"/>
              </a:rPr>
              <a:t>This is a summary of</a:t>
            </a:r>
            <a:r>
              <a:rPr lang="en-US" sz="4400">
                <a:solidFill>
                  <a:schemeClr val="dk1"/>
                </a:solidFill>
                <a:latin typeface="Courier New"/>
                <a:ea typeface="Courier New"/>
                <a:cs typeface="Courier New"/>
                <a:sym typeface="Courier New"/>
              </a:rPr>
              <a:t> </a:t>
            </a:r>
            <a:r>
              <a:rPr lang="en-US" sz="4400">
                <a:solidFill>
                  <a:schemeClr val="dk1"/>
                </a:solidFill>
                <a:latin typeface="Courier New"/>
                <a:ea typeface="Courier New"/>
                <a:cs typeface="Courier New"/>
                <a:sym typeface="Courier New"/>
              </a:rPr>
              <a:t>our findings from our dashboards when analyzing the attack logs.</a:t>
            </a:r>
            <a:endParaRPr sz="44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44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US" sz="3300">
                <a:solidFill>
                  <a:schemeClr val="dk1"/>
                </a:solidFill>
                <a:latin typeface="Courier New"/>
                <a:ea typeface="Courier New"/>
                <a:cs typeface="Courier New"/>
                <a:sym typeface="Courier New"/>
              </a:rPr>
              <a:t>HTTP Methods Analysis:</a:t>
            </a:r>
            <a:endParaRPr sz="33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US" sz="3300">
                <a:solidFill>
                  <a:schemeClr val="dk1"/>
                </a:solidFill>
                <a:latin typeface="Courier New"/>
                <a:ea typeface="Courier New"/>
                <a:cs typeface="Courier New"/>
                <a:sym typeface="Courier New"/>
              </a:rPr>
              <a:t>Suspicious Activity: A high volume of POST requests was observed, with 1,296 requests recorded. This spike may indicate attempts to exploit vulnerabilities or perform stress tests on web forms.</a:t>
            </a:r>
            <a:endParaRPr sz="33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33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US" sz="3300">
                <a:solidFill>
                  <a:schemeClr val="dk1"/>
                </a:solidFill>
                <a:latin typeface="Courier New"/>
                <a:ea typeface="Courier New"/>
                <a:cs typeface="Courier New"/>
                <a:sym typeface="Courier New"/>
              </a:rPr>
              <a:t>Referrer Domains:</a:t>
            </a:r>
            <a:endParaRPr sz="33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US" sz="3300">
                <a:solidFill>
                  <a:schemeClr val="dk1"/>
                </a:solidFill>
                <a:latin typeface="Courier New"/>
                <a:ea typeface="Courier New"/>
                <a:cs typeface="Courier New"/>
                <a:sym typeface="Courier New"/>
              </a:rPr>
              <a:t>Suspicious Peaks: There were notable peaks in traffic from domains such as 'null' and a significant spike of 1,337 hits at 8:00 p.m. on March 25, 2020. These patterns suggest potential scraping activities or unusual referral sources.</a:t>
            </a:r>
            <a:endParaRPr sz="33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33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US" sz="3300">
                <a:solidFill>
                  <a:schemeClr val="dk1"/>
                </a:solidFill>
                <a:latin typeface="Courier New"/>
                <a:ea typeface="Courier New"/>
                <a:cs typeface="Courier New"/>
                <a:sym typeface="Courier New"/>
              </a:rPr>
              <a:t>HTTP Response Codes Report:</a:t>
            </a:r>
            <a:endParaRPr sz="33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US" sz="3300">
                <a:solidFill>
                  <a:schemeClr val="dk1"/>
                </a:solidFill>
                <a:latin typeface="Courier New"/>
                <a:ea typeface="Courier New"/>
                <a:cs typeface="Courier New"/>
                <a:sym typeface="Courier New"/>
              </a:rPr>
              <a:t>Anomalies:</a:t>
            </a:r>
            <a:endParaRPr sz="33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n-US" sz="3300">
                <a:solidFill>
                  <a:schemeClr val="dk1"/>
                </a:solidFill>
                <a:latin typeface="Courier New"/>
                <a:ea typeface="Courier New"/>
                <a:cs typeface="Courier New"/>
                <a:sym typeface="Courier New"/>
              </a:rPr>
              <a:t>404 Response Codes:** An increase with a peak of 624 suggests users encountered broken links or non-existent pages.</a:t>
            </a:r>
            <a:endParaRPr sz="33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33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3300">
              <a:solidFill>
                <a:schemeClr val="dk1"/>
              </a:solidFill>
              <a:latin typeface="Courier New"/>
              <a:ea typeface="Courier New"/>
              <a:cs typeface="Courier New"/>
              <a:sym typeface="Courier New"/>
            </a:endParaRPr>
          </a:p>
          <a:p>
            <a:pPr indent="0" lvl="0" marL="0" rtl="0" algn="l">
              <a:lnSpc>
                <a:spcPct val="115000"/>
              </a:lnSpc>
              <a:spcBef>
                <a:spcPts val="0"/>
              </a:spcBef>
              <a:spcAft>
                <a:spcPts val="1000"/>
              </a:spcAft>
              <a:buNone/>
            </a:pPr>
            <a:r>
              <a:t/>
            </a:r>
            <a:endParaRPr sz="4400">
              <a:solidFill>
                <a:schemeClr val="dk1"/>
              </a:solidFill>
              <a:latin typeface="Courier New"/>
              <a:ea typeface="Courier New"/>
              <a:cs typeface="Courier New"/>
              <a:sym typeface="Courier New"/>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12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latin typeface="Courier New"/>
                <a:ea typeface="Courier New"/>
                <a:cs typeface="Courier New"/>
                <a:sym typeface="Courier New"/>
              </a:rPr>
              <a:t>Attack Summary </a:t>
            </a:r>
            <a:r>
              <a:rPr b="1" lang="en-US">
                <a:solidFill>
                  <a:schemeClr val="lt1"/>
                </a:solidFill>
                <a:latin typeface="Courier New"/>
                <a:ea typeface="Courier New"/>
                <a:cs typeface="Courier New"/>
                <a:sym typeface="Courier New"/>
              </a:rPr>
              <a:t>—</a:t>
            </a:r>
            <a:r>
              <a:rPr b="1" lang="en-US">
                <a:latin typeface="Courier New"/>
                <a:ea typeface="Courier New"/>
                <a:cs typeface="Courier New"/>
                <a:sym typeface="Courier New"/>
              </a:rPr>
              <a:t> Apache (cont.)</a:t>
            </a:r>
            <a:endParaRPr b="1">
              <a:latin typeface="Courier New"/>
              <a:ea typeface="Courier New"/>
              <a:cs typeface="Courier New"/>
              <a:sym typeface="Courier New"/>
            </a:endParaRPr>
          </a:p>
        </p:txBody>
      </p:sp>
      <p:sp>
        <p:nvSpPr>
          <p:cNvPr id="1698" name="Google Shape;1698;p1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99" name="Google Shape;1699;p12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latin typeface="Courier New"/>
                <a:ea typeface="Courier New"/>
                <a:cs typeface="Courier New"/>
                <a:sym typeface="Courier New"/>
              </a:rPr>
              <a:t>This is a summary of our findings from our dashboards when analyzing the attack logs.</a:t>
            </a:r>
            <a:endParaRPr sz="4400">
              <a:solidFill>
                <a:schemeClr val="dk1"/>
              </a:solidFill>
              <a:latin typeface="Courier New"/>
              <a:ea typeface="Courier New"/>
              <a:cs typeface="Courier New"/>
              <a:sym typeface="Courier New"/>
            </a:endParaRPr>
          </a:p>
          <a:p>
            <a:pPr indent="0" lvl="0" marL="0" rtl="0" algn="l">
              <a:spcBef>
                <a:spcPts val="1200"/>
              </a:spcBef>
              <a:spcAft>
                <a:spcPts val="0"/>
              </a:spcAft>
              <a:buNone/>
            </a:pPr>
            <a:r>
              <a:rPr lang="en-US" sz="3000">
                <a:solidFill>
                  <a:schemeClr val="dk1"/>
                </a:solidFill>
                <a:latin typeface="Courier New"/>
                <a:ea typeface="Courier New"/>
                <a:cs typeface="Courier New"/>
                <a:sym typeface="Courier New"/>
              </a:rPr>
              <a:t>International Activity:</a:t>
            </a:r>
            <a:endParaRPr sz="3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3000">
                <a:solidFill>
                  <a:schemeClr val="dk1"/>
                </a:solidFill>
                <a:latin typeface="Courier New"/>
                <a:ea typeface="Courier New"/>
                <a:cs typeface="Courier New"/>
                <a:sym typeface="Courier New"/>
              </a:rPr>
              <a:t>Suspicious Traffic: There was a notable influx of traffic from Ukraine, with 877 hits at 8 p.m. on March 25, 2020. This spike in international traffic may signal potential security threats or targeted attacks.</a:t>
            </a:r>
            <a:endParaRPr sz="30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3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3000">
                <a:solidFill>
                  <a:schemeClr val="dk1"/>
                </a:solidFill>
                <a:latin typeface="Courier New"/>
                <a:ea typeface="Courier New"/>
                <a:cs typeface="Courier New"/>
                <a:sym typeface="Courier New"/>
              </a:rPr>
              <a:t>HTTP POST Activity:</a:t>
            </a:r>
            <a:endParaRPr sz="3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3000">
                <a:solidFill>
                  <a:schemeClr val="dk1"/>
                </a:solidFill>
                <a:latin typeface="Courier New"/>
                <a:ea typeface="Courier New"/>
                <a:cs typeface="Courier New"/>
                <a:sym typeface="Courier New"/>
              </a:rPr>
              <a:t>High Volume: A significant peak of 1,296 POST requests at 8:00 p.m. suggests potentially suspicious activity, possibly involving attempts to exploit vulnerabilities in web forms.</a:t>
            </a:r>
            <a:endParaRPr sz="30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3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3000">
                <a:solidFill>
                  <a:schemeClr val="dk1"/>
                </a:solidFill>
                <a:latin typeface="Courier New"/>
                <a:ea typeface="Courier New"/>
                <a:cs typeface="Courier New"/>
                <a:sym typeface="Courier New"/>
              </a:rPr>
              <a:t>Dashboard Insights</a:t>
            </a:r>
            <a:endParaRPr sz="3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3000">
                <a:solidFill>
                  <a:schemeClr val="dk1"/>
                </a:solidFill>
                <a:latin typeface="Courier New"/>
                <a:ea typeface="Courier New"/>
                <a:cs typeface="Courier New"/>
                <a:sym typeface="Courier New"/>
              </a:rPr>
              <a:t>HTTP Methods: Peaks in GET requests were observed between 5 and 7 p.m., while POST requests peaked between 7 and 9 p.m.</a:t>
            </a:r>
            <a:endParaRPr sz="3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3000">
                <a:solidFill>
                  <a:schemeClr val="dk1"/>
                </a:solidFill>
                <a:latin typeface="Courier New"/>
                <a:ea typeface="Courier New"/>
                <a:cs typeface="Courier New"/>
                <a:sym typeface="Courier New"/>
              </a:rPr>
              <a:t>-Cluster Map: High activity from Kiev, totaling 440 hits.</a:t>
            </a:r>
            <a:endParaRPr sz="3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3000">
                <a:solidFill>
                  <a:schemeClr val="dk1"/>
                </a:solidFill>
                <a:latin typeface="Courier New"/>
                <a:ea typeface="Courier New"/>
                <a:cs typeface="Courier New"/>
                <a:sym typeface="Courier New"/>
              </a:rPr>
              <a:t>URI Data: Frequent hits on `/VSI_Account_logon.php` could indicate potential brute-force attack attempts.</a:t>
            </a:r>
            <a:endParaRPr sz="30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30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US" sz="3000">
                <a:solidFill>
                  <a:schemeClr val="dk1"/>
                </a:solidFill>
                <a:latin typeface="Courier New"/>
                <a:ea typeface="Courier New"/>
                <a:cs typeface="Courier New"/>
                <a:sym typeface="Courier New"/>
              </a:rPr>
              <a:t>This summary highlights the key findings from the Apache attack analysis, providing insights into unusual traffic patterns and potential security threats.</a:t>
            </a:r>
            <a:endParaRPr sz="30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39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33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3300">
              <a:solidFill>
                <a:schemeClr val="dk1"/>
              </a:solidFill>
              <a:latin typeface="Courier New"/>
              <a:ea typeface="Courier New"/>
              <a:cs typeface="Courier New"/>
              <a:sym typeface="Courier New"/>
            </a:endParaRPr>
          </a:p>
          <a:p>
            <a:pPr indent="0" lvl="0" marL="0" rtl="0" algn="l">
              <a:lnSpc>
                <a:spcPct val="115000"/>
              </a:lnSpc>
              <a:spcBef>
                <a:spcPts val="0"/>
              </a:spcBef>
              <a:spcAft>
                <a:spcPts val="1000"/>
              </a:spcAft>
              <a:buNone/>
            </a:pPr>
            <a:r>
              <a:t/>
            </a:r>
            <a:endParaRPr sz="4400">
              <a:solidFill>
                <a:schemeClr val="dk1"/>
              </a:solidFill>
              <a:latin typeface="Courier New"/>
              <a:ea typeface="Courier New"/>
              <a:cs typeface="Courier New"/>
              <a:sym typeface="Courier New"/>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12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solidFill>
                  <a:schemeClr val="dk1"/>
                </a:solidFill>
                <a:latin typeface="Courier New"/>
                <a:ea typeface="Courier New"/>
                <a:cs typeface="Courier New"/>
                <a:sym typeface="Courier New"/>
              </a:rPr>
              <a:t>Screenshots </a:t>
            </a:r>
            <a:r>
              <a:rPr b="1" lang="en-US">
                <a:solidFill>
                  <a:schemeClr val="lt1"/>
                </a:solidFill>
                <a:latin typeface="Courier New"/>
                <a:ea typeface="Courier New"/>
                <a:cs typeface="Courier New"/>
                <a:sym typeface="Courier New"/>
              </a:rPr>
              <a:t>-</a:t>
            </a:r>
            <a:r>
              <a:rPr b="1" lang="en-US">
                <a:solidFill>
                  <a:schemeClr val="dk1"/>
                </a:solidFill>
                <a:latin typeface="Courier New"/>
                <a:ea typeface="Courier New"/>
                <a:cs typeface="Courier New"/>
                <a:sym typeface="Courier New"/>
              </a:rPr>
              <a:t> Attack Logs</a:t>
            </a:r>
            <a:endParaRPr b="1">
              <a:latin typeface="Courier New"/>
              <a:ea typeface="Courier New"/>
              <a:cs typeface="Courier New"/>
              <a:sym typeface="Courier New"/>
            </a:endParaRPr>
          </a:p>
        </p:txBody>
      </p:sp>
      <p:sp>
        <p:nvSpPr>
          <p:cNvPr id="1705" name="Google Shape;1705;p1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706" name="Google Shape;1706;p128"/>
          <p:cNvPicPr preferRelativeResize="0"/>
          <p:nvPr/>
        </p:nvPicPr>
        <p:blipFill rotWithShape="1">
          <a:blip r:embed="rId3">
            <a:alphaModFix/>
          </a:blip>
          <a:srcRect b="14966" l="25715" r="21503" t="47342"/>
          <a:stretch/>
        </p:blipFill>
        <p:spPr>
          <a:xfrm>
            <a:off x="784425" y="2454300"/>
            <a:ext cx="15937026" cy="6398974"/>
          </a:xfrm>
          <a:prstGeom prst="rect">
            <a:avLst/>
          </a:prstGeom>
          <a:noFill/>
          <a:ln>
            <a:noFill/>
          </a:ln>
        </p:spPr>
      </p:pic>
      <p:pic>
        <p:nvPicPr>
          <p:cNvPr id="1707" name="Google Shape;1707;p128"/>
          <p:cNvPicPr preferRelativeResize="0"/>
          <p:nvPr/>
        </p:nvPicPr>
        <p:blipFill rotWithShape="1">
          <a:blip r:embed="rId4">
            <a:alphaModFix/>
          </a:blip>
          <a:srcRect b="18757" l="0" r="1341" t="38718"/>
          <a:stretch/>
        </p:blipFill>
        <p:spPr>
          <a:xfrm>
            <a:off x="4635075" y="8958575"/>
            <a:ext cx="18556952" cy="3995425"/>
          </a:xfrm>
          <a:prstGeom prst="rect">
            <a:avLst/>
          </a:prstGeom>
          <a:noFill/>
          <a:ln>
            <a:noFill/>
          </a:ln>
        </p:spPr>
      </p:pic>
      <p:sp>
        <p:nvSpPr>
          <p:cNvPr id="1708" name="Google Shape;1708;p128"/>
          <p:cNvSpPr txBox="1"/>
          <p:nvPr/>
        </p:nvSpPr>
        <p:spPr>
          <a:xfrm>
            <a:off x="784425" y="1530900"/>
            <a:ext cx="126441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800">
                <a:latin typeface="Courier New"/>
                <a:ea typeface="Courier New"/>
                <a:cs typeface="Courier New"/>
                <a:sym typeface="Courier New"/>
              </a:rPr>
              <a:t>| </a:t>
            </a:r>
            <a:r>
              <a:rPr b="1" lang="en-US" sz="4800">
                <a:latin typeface="Courier New"/>
                <a:ea typeface="Courier New"/>
                <a:cs typeface="Courier New"/>
                <a:sym typeface="Courier New"/>
              </a:rPr>
              <a:t>International Activity |</a:t>
            </a:r>
            <a:endParaRPr b="1" sz="4800">
              <a:latin typeface="Courier New"/>
              <a:ea typeface="Courier New"/>
              <a:cs typeface="Courier New"/>
              <a:sym typeface="Courier New"/>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12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solidFill>
                  <a:schemeClr val="dk1"/>
                </a:solidFill>
                <a:latin typeface="Courier New"/>
                <a:ea typeface="Courier New"/>
                <a:cs typeface="Courier New"/>
                <a:sym typeface="Courier New"/>
              </a:rPr>
              <a:t>Screenshots </a:t>
            </a:r>
            <a:r>
              <a:rPr b="1" lang="en-US">
                <a:solidFill>
                  <a:schemeClr val="lt1"/>
                </a:solidFill>
                <a:latin typeface="Courier New"/>
                <a:ea typeface="Courier New"/>
                <a:cs typeface="Courier New"/>
                <a:sym typeface="Courier New"/>
              </a:rPr>
              <a:t>-</a:t>
            </a:r>
            <a:r>
              <a:rPr b="1" lang="en-US">
                <a:solidFill>
                  <a:schemeClr val="dk1"/>
                </a:solidFill>
                <a:latin typeface="Courier New"/>
                <a:ea typeface="Courier New"/>
                <a:cs typeface="Courier New"/>
                <a:sym typeface="Courier New"/>
              </a:rPr>
              <a:t> Attack Logs</a:t>
            </a:r>
            <a:endParaRPr b="1">
              <a:latin typeface="Courier New"/>
              <a:ea typeface="Courier New"/>
              <a:cs typeface="Courier New"/>
              <a:sym typeface="Courier New"/>
            </a:endParaRPr>
          </a:p>
        </p:txBody>
      </p:sp>
      <p:sp>
        <p:nvSpPr>
          <p:cNvPr id="1714" name="Google Shape;1714;p1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715" name="Google Shape;1715;p129"/>
          <p:cNvPicPr preferRelativeResize="0"/>
          <p:nvPr/>
        </p:nvPicPr>
        <p:blipFill>
          <a:blip r:embed="rId3">
            <a:alphaModFix/>
          </a:blip>
          <a:stretch>
            <a:fillRect/>
          </a:stretch>
        </p:blipFill>
        <p:spPr>
          <a:xfrm>
            <a:off x="374775" y="1575600"/>
            <a:ext cx="23628102" cy="97351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sp>
        <p:nvSpPr>
          <p:cNvPr id="1720" name="Google Shape;1720;p13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solidFill>
                  <a:schemeClr val="dk1"/>
                </a:solidFill>
                <a:latin typeface="Courier New"/>
                <a:ea typeface="Courier New"/>
                <a:cs typeface="Courier New"/>
                <a:sym typeface="Courier New"/>
              </a:rPr>
              <a:t>Screenshots </a:t>
            </a:r>
            <a:r>
              <a:rPr b="1" lang="en-US">
                <a:solidFill>
                  <a:schemeClr val="lt1"/>
                </a:solidFill>
                <a:latin typeface="Courier New"/>
                <a:ea typeface="Courier New"/>
                <a:cs typeface="Courier New"/>
                <a:sym typeface="Courier New"/>
              </a:rPr>
              <a:t>-</a:t>
            </a:r>
            <a:r>
              <a:rPr b="1" lang="en-US">
                <a:solidFill>
                  <a:schemeClr val="dk1"/>
                </a:solidFill>
                <a:latin typeface="Courier New"/>
                <a:ea typeface="Courier New"/>
                <a:cs typeface="Courier New"/>
                <a:sym typeface="Courier New"/>
              </a:rPr>
              <a:t> Attack Logs</a:t>
            </a:r>
            <a:endParaRPr b="1">
              <a:latin typeface="Courier New"/>
              <a:ea typeface="Courier New"/>
              <a:cs typeface="Courier New"/>
              <a:sym typeface="Courier New"/>
            </a:endParaRPr>
          </a:p>
        </p:txBody>
      </p:sp>
      <p:sp>
        <p:nvSpPr>
          <p:cNvPr id="1721" name="Google Shape;1721;p1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722" name="Google Shape;1722;p130"/>
          <p:cNvPicPr preferRelativeResize="0"/>
          <p:nvPr/>
        </p:nvPicPr>
        <p:blipFill>
          <a:blip r:embed="rId3">
            <a:alphaModFix/>
          </a:blip>
          <a:stretch>
            <a:fillRect/>
          </a:stretch>
        </p:blipFill>
        <p:spPr>
          <a:xfrm>
            <a:off x="358088" y="1595500"/>
            <a:ext cx="23661327" cy="87213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pic>
        <p:nvPicPr>
          <p:cNvPr id="1727" name="Google Shape;1727;p131"/>
          <p:cNvPicPr preferRelativeResize="0"/>
          <p:nvPr/>
        </p:nvPicPr>
        <p:blipFill rotWithShape="1">
          <a:blip r:embed="rId3">
            <a:alphaModFix/>
          </a:blip>
          <a:srcRect b="2471" l="0" r="0" t="2471"/>
          <a:stretch/>
        </p:blipFill>
        <p:spPr>
          <a:xfrm>
            <a:off x="731334" y="773067"/>
            <a:ext cx="22914824" cy="12246447"/>
          </a:xfrm>
          <a:prstGeom prst="rect">
            <a:avLst/>
          </a:prstGeom>
          <a:noFill/>
          <a:ln>
            <a:noFill/>
          </a:ln>
        </p:spPr>
      </p:pic>
      <p:sp>
        <p:nvSpPr>
          <p:cNvPr id="1728" name="Google Shape;1728;p131"/>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729" name="Google Shape;1729;p131"/>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b="1" lang="en-US">
                <a:solidFill>
                  <a:schemeClr val="lt1"/>
                </a:solidFill>
                <a:latin typeface="Courier New"/>
                <a:ea typeface="Courier New"/>
                <a:cs typeface="Courier New"/>
                <a:sym typeface="Courier New"/>
              </a:rPr>
              <a:t>Summary and Future Mitigations</a:t>
            </a:r>
            <a:endParaRPr b="1">
              <a:latin typeface="Courier New"/>
              <a:ea typeface="Courier New"/>
              <a:cs typeface="Courier New"/>
              <a:sym typeface="Courier New"/>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730" name="Google Shape;1730;p131"/>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pic>
        <p:nvPicPr>
          <p:cNvPr id="1350" name="Google Shape;1350;p87"/>
          <p:cNvPicPr preferRelativeResize="0"/>
          <p:nvPr/>
        </p:nvPicPr>
        <p:blipFill rotWithShape="1">
          <a:blip r:embed="rId3">
            <a:alphaModFix/>
          </a:blip>
          <a:srcRect b="2471" l="0" r="0" t="2471"/>
          <a:stretch/>
        </p:blipFill>
        <p:spPr>
          <a:xfrm>
            <a:off x="731334" y="773067"/>
            <a:ext cx="22914824" cy="12246447"/>
          </a:xfrm>
          <a:prstGeom prst="rect">
            <a:avLst/>
          </a:prstGeom>
          <a:noFill/>
          <a:ln>
            <a:noFill/>
          </a:ln>
        </p:spPr>
      </p:pic>
      <p:sp>
        <p:nvSpPr>
          <p:cNvPr id="1351" name="Google Shape;1351;p8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52" name="Google Shape;1352;p87"/>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b="1" lang="en-US" sz="5800">
                <a:solidFill>
                  <a:schemeClr val="lt1"/>
                </a:solidFill>
                <a:latin typeface="Courier New"/>
                <a:ea typeface="Courier New"/>
                <a:cs typeface="Courier New"/>
                <a:sym typeface="Courier New"/>
              </a:rPr>
              <a:t>Whois</a:t>
            </a:r>
            <a:r>
              <a:rPr lang="en-US" sz="5800">
                <a:solidFill>
                  <a:schemeClr val="lt1"/>
                </a:solidFill>
                <a:latin typeface="Courier New"/>
                <a:ea typeface="Courier New"/>
                <a:cs typeface="Courier New"/>
                <a:sym typeface="Courier New"/>
              </a:rPr>
              <a:t> XML </a:t>
            </a:r>
            <a:r>
              <a:rPr b="1" lang="en-US" sz="5800">
                <a:solidFill>
                  <a:schemeClr val="lt1"/>
                </a:solidFill>
                <a:latin typeface="Courier New"/>
                <a:ea typeface="Courier New"/>
                <a:cs typeface="Courier New"/>
                <a:sym typeface="Courier New"/>
              </a:rPr>
              <a:t>Website</a:t>
            </a:r>
            <a:r>
              <a:rPr lang="en-US" sz="5800">
                <a:solidFill>
                  <a:schemeClr val="lt1"/>
                </a:solidFill>
                <a:latin typeface="Courier New"/>
                <a:ea typeface="Courier New"/>
                <a:cs typeface="Courier New"/>
                <a:sym typeface="Courier New"/>
              </a:rPr>
              <a:t> Categorization </a:t>
            </a:r>
            <a:r>
              <a:rPr b="1" lang="en-US" sz="5800">
                <a:solidFill>
                  <a:schemeClr val="lt1"/>
                </a:solidFill>
                <a:latin typeface="Courier New"/>
                <a:ea typeface="Courier New"/>
                <a:cs typeface="Courier New"/>
                <a:sym typeface="Courier New"/>
              </a:rPr>
              <a:t>API</a:t>
            </a:r>
            <a:r>
              <a:rPr lang="en-US" sz="5800">
                <a:solidFill>
                  <a:schemeClr val="lt1"/>
                </a:solidFill>
                <a:latin typeface="Courier New"/>
                <a:ea typeface="Courier New"/>
                <a:cs typeface="Courier New"/>
                <a:sym typeface="Courier New"/>
              </a:rPr>
              <a:t> for </a:t>
            </a:r>
            <a:r>
              <a:rPr b="1" lang="en-US" sz="7300">
                <a:solidFill>
                  <a:schemeClr val="lt1"/>
                </a:solidFill>
                <a:latin typeface="Courier New"/>
                <a:ea typeface="Courier New"/>
                <a:cs typeface="Courier New"/>
                <a:sym typeface="Courier New"/>
              </a:rPr>
              <a:t>Splunk</a:t>
            </a:r>
            <a:endParaRPr b="1" sz="10500">
              <a:solidFill>
                <a:schemeClr val="lt1"/>
              </a:solidFill>
              <a:latin typeface="Courier New"/>
              <a:ea typeface="Courier New"/>
              <a:cs typeface="Courier New"/>
              <a:sym typeface="Courier New"/>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53" name="Google Shape;1353;p8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13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latin typeface="Courier New"/>
                <a:ea typeface="Courier New"/>
                <a:cs typeface="Courier New"/>
                <a:sym typeface="Courier New"/>
              </a:rPr>
              <a:t>Summary</a:t>
            </a:r>
            <a:endParaRPr b="1">
              <a:latin typeface="Courier New"/>
              <a:ea typeface="Courier New"/>
              <a:cs typeface="Courier New"/>
              <a:sym typeface="Courier New"/>
            </a:endParaRPr>
          </a:p>
        </p:txBody>
      </p:sp>
      <p:sp>
        <p:nvSpPr>
          <p:cNvPr id="1736" name="Google Shape;1736;p1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37" name="Google Shape;1737;p132"/>
          <p:cNvSpPr txBox="1"/>
          <p:nvPr>
            <p:ph idx="3" type="body"/>
          </p:nvPr>
        </p:nvSpPr>
        <p:spPr>
          <a:xfrm>
            <a:off x="703375" y="2295400"/>
            <a:ext cx="22942800" cy="106587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lang="en-US" sz="4300">
                <a:solidFill>
                  <a:schemeClr val="dk1"/>
                </a:solidFill>
                <a:latin typeface="Courier New"/>
                <a:ea typeface="Courier New"/>
                <a:cs typeface="Courier New"/>
                <a:sym typeface="Courier New"/>
              </a:rPr>
              <a:t>Our</a:t>
            </a:r>
            <a:r>
              <a:rPr lang="en-US" sz="4300">
                <a:solidFill>
                  <a:schemeClr val="dk1"/>
                </a:solidFill>
                <a:latin typeface="Courier New"/>
                <a:ea typeface="Courier New"/>
                <a:cs typeface="Courier New"/>
                <a:sym typeface="Courier New"/>
              </a:rPr>
              <a:t> overall findings from the attacks that took place?</a:t>
            </a:r>
            <a:endParaRPr sz="4300">
              <a:solidFill>
                <a:schemeClr val="dk1"/>
              </a:solidFill>
              <a:latin typeface="Courier New"/>
              <a:ea typeface="Courier New"/>
              <a:cs typeface="Courier New"/>
              <a:sym typeface="Courier New"/>
            </a:endParaRPr>
          </a:p>
          <a:p>
            <a:pPr indent="0" lvl="0" marL="0" rtl="0" algn="l">
              <a:lnSpc>
                <a:spcPct val="115000"/>
              </a:lnSpc>
              <a:spcBef>
                <a:spcPts val="1000"/>
              </a:spcBef>
              <a:spcAft>
                <a:spcPts val="0"/>
              </a:spcAft>
              <a:buNone/>
            </a:pPr>
            <a:r>
              <a:t/>
            </a:r>
            <a:endParaRPr sz="2900">
              <a:solidFill>
                <a:schemeClr val="dk1"/>
              </a:solidFill>
              <a:latin typeface="Courier New"/>
              <a:ea typeface="Courier New"/>
              <a:cs typeface="Courier New"/>
              <a:sym typeface="Courier New"/>
            </a:endParaRPr>
          </a:p>
          <a:p>
            <a:pPr indent="0" lvl="0" marL="914400" rtl="0" algn="l">
              <a:lnSpc>
                <a:spcPct val="115000"/>
              </a:lnSpc>
              <a:spcBef>
                <a:spcPts val="1200"/>
              </a:spcBef>
              <a:spcAft>
                <a:spcPts val="0"/>
              </a:spcAft>
              <a:buNone/>
            </a:pPr>
            <a:r>
              <a:rPr b="1" lang="en-US" sz="3300">
                <a:solidFill>
                  <a:schemeClr val="dk1"/>
                </a:solidFill>
                <a:latin typeface="Courier New"/>
                <a:ea typeface="Courier New"/>
                <a:cs typeface="Courier New"/>
                <a:sym typeface="Courier New"/>
              </a:rPr>
              <a:t>The project has effectively utilized Splunk for analyzing and monitoring both Windows Server and Apache Web Server logs. Key findings include:</a:t>
            </a:r>
            <a:endParaRPr b="1" sz="3300">
              <a:solidFill>
                <a:schemeClr val="dk1"/>
              </a:solidFill>
              <a:latin typeface="Courier New"/>
              <a:ea typeface="Courier New"/>
              <a:cs typeface="Courier New"/>
              <a:sym typeface="Courier New"/>
            </a:endParaRPr>
          </a:p>
          <a:p>
            <a:pPr indent="0" lvl="0" marL="1371600" rtl="0" algn="l">
              <a:lnSpc>
                <a:spcPct val="115000"/>
              </a:lnSpc>
              <a:spcBef>
                <a:spcPts val="1200"/>
              </a:spcBef>
              <a:spcAft>
                <a:spcPts val="0"/>
              </a:spcAft>
              <a:buNone/>
            </a:pPr>
            <a:r>
              <a:rPr b="1" lang="en-US" sz="3300">
                <a:solidFill>
                  <a:schemeClr val="dk1"/>
                </a:solidFill>
                <a:latin typeface="Courier New"/>
                <a:ea typeface="Courier New"/>
                <a:cs typeface="Courier New"/>
                <a:sym typeface="Courier New"/>
              </a:rPr>
              <a:t>Windows Server Logs:</a:t>
            </a:r>
            <a:r>
              <a:rPr lang="en-US" sz="3300">
                <a:solidFill>
                  <a:schemeClr val="dk1"/>
                </a:solidFill>
                <a:latin typeface="Courier New"/>
                <a:ea typeface="Courier New"/>
                <a:cs typeface="Courier New"/>
                <a:sym typeface="Courier New"/>
              </a:rPr>
              <a:t> Identified trends in failed and successful logins, user account deletions, and suspicious spikes in account lockouts and password resets. The alert thresholds were appropriate, capturing significant anomalies and peak activities.</a:t>
            </a:r>
            <a:endParaRPr sz="3300">
              <a:solidFill>
                <a:schemeClr val="dk1"/>
              </a:solidFill>
              <a:latin typeface="Courier New"/>
              <a:ea typeface="Courier New"/>
              <a:cs typeface="Courier New"/>
              <a:sym typeface="Courier New"/>
            </a:endParaRPr>
          </a:p>
          <a:p>
            <a:pPr indent="0" lvl="0" marL="1371600" rtl="0" algn="l">
              <a:lnSpc>
                <a:spcPct val="115000"/>
              </a:lnSpc>
              <a:spcBef>
                <a:spcPts val="1200"/>
              </a:spcBef>
              <a:spcAft>
                <a:spcPts val="0"/>
              </a:spcAft>
              <a:buNone/>
            </a:pPr>
            <a:r>
              <a:rPr b="1" lang="en-US" sz="3300">
                <a:solidFill>
                  <a:schemeClr val="dk1"/>
                </a:solidFill>
                <a:latin typeface="Courier New"/>
                <a:ea typeface="Courier New"/>
                <a:cs typeface="Courier New"/>
                <a:sym typeface="Courier New"/>
              </a:rPr>
              <a:t>Apache Web Server Logs:</a:t>
            </a:r>
            <a:r>
              <a:rPr lang="en-US" sz="3300">
                <a:solidFill>
                  <a:schemeClr val="dk1"/>
                </a:solidFill>
                <a:latin typeface="Courier New"/>
                <a:ea typeface="Courier New"/>
                <a:cs typeface="Courier New"/>
                <a:sym typeface="Courier New"/>
              </a:rPr>
              <a:t> Uncovered suspicious HTTP POST activity, international traffic spikes, and unusual HTTP response codes. Alerts and thresholds were effectively set to capture anomalies, with key indicators pointing to potential scraping and brute-force attacks.</a:t>
            </a:r>
            <a:endParaRPr sz="3300">
              <a:solidFill>
                <a:schemeClr val="dk1"/>
              </a:solidFill>
              <a:latin typeface="Courier New"/>
              <a:ea typeface="Courier New"/>
              <a:cs typeface="Courier New"/>
              <a:sym typeface="Courier New"/>
            </a:endParaRPr>
          </a:p>
          <a:p>
            <a:pPr indent="0" lvl="0" marL="914400" rtl="0" algn="l">
              <a:lnSpc>
                <a:spcPct val="115000"/>
              </a:lnSpc>
              <a:spcBef>
                <a:spcPts val="1200"/>
              </a:spcBef>
              <a:spcAft>
                <a:spcPts val="0"/>
              </a:spcAft>
              <a:buNone/>
            </a:pPr>
            <a:r>
              <a:rPr b="1" lang="en-US" sz="3300">
                <a:solidFill>
                  <a:schemeClr val="dk1"/>
                </a:solidFill>
                <a:latin typeface="Courier New"/>
                <a:ea typeface="Courier New"/>
                <a:cs typeface="Courier New"/>
                <a:sym typeface="Courier New"/>
              </a:rPr>
              <a:t>The analysis and monitoring setup have proven robust in detecting and responding to various security threats, with appropriate thresholds and alert configurations ensuring timely identification of suspicious activities.</a:t>
            </a:r>
            <a:endParaRPr b="1" sz="4300">
              <a:solidFill>
                <a:schemeClr val="dk1"/>
              </a:solidFill>
              <a:latin typeface="Courier New"/>
              <a:ea typeface="Courier New"/>
              <a:cs typeface="Courier New"/>
              <a:sym typeface="Courier New"/>
            </a:endParaRPr>
          </a:p>
          <a:p>
            <a:pPr indent="0" lvl="0" marL="914400" rtl="0" algn="l">
              <a:lnSpc>
                <a:spcPct val="115000"/>
              </a:lnSpc>
              <a:spcBef>
                <a:spcPts val="1200"/>
              </a:spcBef>
              <a:spcAft>
                <a:spcPts val="1000"/>
              </a:spcAft>
              <a:buNone/>
            </a:pPr>
            <a:r>
              <a:t/>
            </a:r>
            <a:endParaRPr sz="45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13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a:latin typeface="Courier New"/>
                <a:ea typeface="Courier New"/>
                <a:cs typeface="Courier New"/>
                <a:sym typeface="Courier New"/>
              </a:rPr>
              <a:t>Summary (cont.)</a:t>
            </a:r>
            <a:endParaRPr b="1">
              <a:latin typeface="Courier New"/>
              <a:ea typeface="Courier New"/>
              <a:cs typeface="Courier New"/>
              <a:sym typeface="Courier New"/>
            </a:endParaRPr>
          </a:p>
        </p:txBody>
      </p:sp>
      <p:sp>
        <p:nvSpPr>
          <p:cNvPr id="1743" name="Google Shape;1743;p1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744" name="Google Shape;1744;p133"/>
          <p:cNvSpPr txBox="1"/>
          <p:nvPr>
            <p:ph idx="3" type="body"/>
          </p:nvPr>
        </p:nvSpPr>
        <p:spPr>
          <a:xfrm>
            <a:off x="703375" y="1865075"/>
            <a:ext cx="22942800" cy="11088900"/>
          </a:xfrm>
          <a:prstGeom prst="rect">
            <a:avLst/>
          </a:prstGeom>
        </p:spPr>
        <p:txBody>
          <a:bodyPr anchorCtr="0" anchor="t" bIns="2437975" lIns="1219000" spcFirstLastPara="1" rIns="1219000" wrap="square" tIns="0">
            <a:noAutofit/>
          </a:bodyPr>
          <a:lstStyle/>
          <a:p>
            <a:pPr indent="0" lvl="0" marL="0" rtl="0" algn="l">
              <a:lnSpc>
                <a:spcPct val="115000"/>
              </a:lnSpc>
              <a:spcBef>
                <a:spcPts val="0"/>
              </a:spcBef>
              <a:spcAft>
                <a:spcPts val="0"/>
              </a:spcAft>
              <a:buNone/>
            </a:pPr>
            <a:r>
              <a:rPr lang="en-US" sz="3600">
                <a:solidFill>
                  <a:schemeClr val="dk1"/>
                </a:solidFill>
                <a:latin typeface="Courier New"/>
                <a:ea typeface="Courier New"/>
                <a:cs typeface="Courier New"/>
                <a:sym typeface="Courier New"/>
              </a:rPr>
              <a:t>To protect VSI from future attacks, we recommend these mitigations.</a:t>
            </a:r>
            <a:endParaRPr sz="3600">
              <a:solidFill>
                <a:schemeClr val="dk1"/>
              </a:solidFill>
              <a:latin typeface="Courier New"/>
              <a:ea typeface="Courier New"/>
              <a:cs typeface="Courier New"/>
              <a:sym typeface="Courier New"/>
            </a:endParaRPr>
          </a:p>
          <a:p>
            <a:pPr indent="0" lvl="0" marL="0" rtl="0" algn="l">
              <a:lnSpc>
                <a:spcPct val="115000"/>
              </a:lnSpc>
              <a:spcBef>
                <a:spcPts val="1000"/>
              </a:spcBef>
              <a:spcAft>
                <a:spcPts val="0"/>
              </a:spcAft>
              <a:buNone/>
            </a:pPr>
            <a:r>
              <a:t/>
            </a:r>
            <a:endParaRPr sz="100">
              <a:solidFill>
                <a:schemeClr val="dk1"/>
              </a:solidFill>
              <a:latin typeface="Courier New"/>
              <a:ea typeface="Courier New"/>
              <a:cs typeface="Courier New"/>
              <a:sym typeface="Courier New"/>
            </a:endParaRPr>
          </a:p>
          <a:p>
            <a:pPr indent="457200" lvl="0" marL="0" rtl="0" algn="l">
              <a:lnSpc>
                <a:spcPct val="115000"/>
              </a:lnSpc>
              <a:spcBef>
                <a:spcPts val="1000"/>
              </a:spcBef>
              <a:spcAft>
                <a:spcPts val="0"/>
              </a:spcAft>
              <a:buNone/>
            </a:pPr>
            <a:r>
              <a:rPr b="1" lang="en-US" sz="3100">
                <a:solidFill>
                  <a:schemeClr val="dk1"/>
                </a:solidFill>
                <a:latin typeface="Courier New"/>
                <a:ea typeface="Courier New"/>
                <a:cs typeface="Courier New"/>
                <a:sym typeface="Courier New"/>
              </a:rPr>
              <a:t>Strengthening Authentication: </a:t>
            </a:r>
            <a:r>
              <a:rPr lang="en-US" sz="3100">
                <a:solidFill>
                  <a:schemeClr val="dk1"/>
                </a:solidFill>
                <a:latin typeface="Courier New"/>
                <a:ea typeface="Courier New"/>
                <a:cs typeface="Courier New"/>
                <a:sym typeface="Courier New"/>
              </a:rPr>
              <a:t>IMFA and enforce strong password policies.		</a:t>
            </a:r>
            <a:endParaRPr sz="3100">
              <a:solidFill>
                <a:schemeClr val="dk1"/>
              </a:solidFill>
              <a:latin typeface="Courier New"/>
              <a:ea typeface="Courier New"/>
              <a:cs typeface="Courier New"/>
              <a:sym typeface="Courier New"/>
            </a:endParaRPr>
          </a:p>
          <a:p>
            <a:pPr indent="0" lvl="0" marL="457200" rtl="0" algn="l">
              <a:lnSpc>
                <a:spcPct val="115000"/>
              </a:lnSpc>
              <a:spcBef>
                <a:spcPts val="1000"/>
              </a:spcBef>
              <a:spcAft>
                <a:spcPts val="0"/>
              </a:spcAft>
              <a:buNone/>
            </a:pPr>
            <a:r>
              <a:rPr b="1" lang="en-US" sz="3100">
                <a:solidFill>
                  <a:schemeClr val="dk1"/>
                </a:solidFill>
                <a:latin typeface="Courier New"/>
                <a:ea typeface="Courier New"/>
                <a:cs typeface="Courier New"/>
                <a:sym typeface="Courier New"/>
              </a:rPr>
              <a:t>Improving Log Management: </a:t>
            </a:r>
            <a:r>
              <a:rPr lang="en-US" sz="3100">
                <a:solidFill>
                  <a:schemeClr val="dk1"/>
                </a:solidFill>
                <a:latin typeface="Courier New"/>
                <a:ea typeface="Courier New"/>
                <a:cs typeface="Courier New"/>
                <a:sym typeface="Courier New"/>
              </a:rPr>
              <a:t>Centralize and enhance log analysis for better anomaly detection.</a:t>
            </a:r>
            <a:endParaRPr b="1" sz="3100">
              <a:solidFill>
                <a:schemeClr val="dk1"/>
              </a:solidFill>
              <a:latin typeface="Courier New"/>
              <a:ea typeface="Courier New"/>
              <a:cs typeface="Courier New"/>
              <a:sym typeface="Courier New"/>
            </a:endParaRPr>
          </a:p>
          <a:p>
            <a:pPr indent="457200" lvl="0" marL="0" rtl="0" algn="l">
              <a:lnSpc>
                <a:spcPct val="115000"/>
              </a:lnSpc>
              <a:spcBef>
                <a:spcPts val="1000"/>
              </a:spcBef>
              <a:spcAft>
                <a:spcPts val="0"/>
              </a:spcAft>
              <a:buNone/>
            </a:pPr>
            <a:r>
              <a:rPr b="1" lang="en-US" sz="3100">
                <a:solidFill>
                  <a:schemeClr val="dk1"/>
                </a:solidFill>
                <a:latin typeface="Courier New"/>
                <a:ea typeface="Courier New"/>
                <a:cs typeface="Courier New"/>
                <a:sym typeface="Courier New"/>
              </a:rPr>
              <a:t>Deploying Advanced Threat Detection: </a:t>
            </a:r>
            <a:r>
              <a:rPr lang="en-US" sz="3100">
                <a:solidFill>
                  <a:schemeClr val="dk1"/>
                </a:solidFill>
                <a:latin typeface="Courier New"/>
                <a:ea typeface="Courier New"/>
                <a:cs typeface="Courier New"/>
                <a:sym typeface="Courier New"/>
              </a:rPr>
              <a:t>Use IDPS and EDR tools.	</a:t>
            </a:r>
            <a:r>
              <a:rPr b="1" lang="en-US" sz="3100">
                <a:solidFill>
                  <a:schemeClr val="dk1"/>
                </a:solidFill>
                <a:latin typeface="Courier New"/>
                <a:ea typeface="Courier New"/>
                <a:cs typeface="Courier New"/>
                <a:sym typeface="Courier New"/>
              </a:rPr>
              <a:t>								</a:t>
            </a:r>
            <a:endParaRPr b="1" sz="3100">
              <a:solidFill>
                <a:schemeClr val="dk1"/>
              </a:solidFill>
              <a:latin typeface="Courier New"/>
              <a:ea typeface="Courier New"/>
              <a:cs typeface="Courier New"/>
              <a:sym typeface="Courier New"/>
            </a:endParaRPr>
          </a:p>
          <a:p>
            <a:pPr indent="0" lvl="0" marL="457200" rtl="0" algn="l">
              <a:lnSpc>
                <a:spcPct val="115000"/>
              </a:lnSpc>
              <a:spcBef>
                <a:spcPts val="1000"/>
              </a:spcBef>
              <a:spcAft>
                <a:spcPts val="0"/>
              </a:spcAft>
              <a:buNone/>
            </a:pPr>
            <a:r>
              <a:rPr b="1" lang="en-US" sz="3100">
                <a:solidFill>
                  <a:schemeClr val="dk1"/>
                </a:solidFill>
                <a:latin typeface="Courier New"/>
                <a:ea typeface="Courier New"/>
                <a:cs typeface="Courier New"/>
                <a:sym typeface="Courier New"/>
              </a:rPr>
              <a:t>Enhancing Network Security: </a:t>
            </a:r>
            <a:r>
              <a:rPr lang="en-US" sz="3100">
                <a:solidFill>
                  <a:schemeClr val="dk1"/>
                </a:solidFill>
                <a:latin typeface="Courier New"/>
                <a:ea typeface="Courier New"/>
                <a:cs typeface="Courier New"/>
                <a:sym typeface="Courier New"/>
              </a:rPr>
              <a:t>Implement network segmentation and update firewall rules.</a:t>
            </a:r>
            <a:endParaRPr b="1" sz="3100">
              <a:solidFill>
                <a:schemeClr val="dk1"/>
              </a:solidFill>
              <a:latin typeface="Courier New"/>
              <a:ea typeface="Courier New"/>
              <a:cs typeface="Courier New"/>
              <a:sym typeface="Courier New"/>
            </a:endParaRPr>
          </a:p>
          <a:p>
            <a:pPr indent="0" lvl="0" marL="457200" rtl="0" algn="l">
              <a:lnSpc>
                <a:spcPct val="115000"/>
              </a:lnSpc>
              <a:spcBef>
                <a:spcPts val="1000"/>
              </a:spcBef>
              <a:spcAft>
                <a:spcPts val="0"/>
              </a:spcAft>
              <a:buNone/>
            </a:pPr>
            <a:r>
              <a:rPr b="1" lang="en-US" sz="3100">
                <a:solidFill>
                  <a:schemeClr val="dk1"/>
                </a:solidFill>
                <a:latin typeface="Courier New"/>
                <a:ea typeface="Courier New"/>
                <a:cs typeface="Courier New"/>
                <a:sym typeface="Courier New"/>
              </a:rPr>
              <a:t>Regularly Updates: </a:t>
            </a:r>
            <a:r>
              <a:rPr lang="en-US" sz="3100">
                <a:solidFill>
                  <a:schemeClr val="dk1"/>
                </a:solidFill>
                <a:latin typeface="Courier New"/>
                <a:ea typeface="Courier New"/>
                <a:cs typeface="Courier New"/>
                <a:sym typeface="Courier New"/>
              </a:rPr>
              <a:t>Maintain a patch mgmt process and conduct vulnerability scans.		</a:t>
            </a:r>
            <a:r>
              <a:rPr b="1" lang="en-US" sz="3100">
                <a:solidFill>
                  <a:schemeClr val="dk1"/>
                </a:solidFill>
                <a:latin typeface="Courier New"/>
                <a:ea typeface="Courier New"/>
                <a:cs typeface="Courier New"/>
                <a:sym typeface="Courier New"/>
              </a:rPr>
              <a:t>Conducting Security Training: </a:t>
            </a:r>
            <a:r>
              <a:rPr lang="en-US" sz="3100">
                <a:solidFill>
                  <a:schemeClr val="dk1"/>
                </a:solidFill>
                <a:latin typeface="Courier New"/>
                <a:ea typeface="Courier New"/>
                <a:cs typeface="Courier New"/>
                <a:sym typeface="Courier New"/>
              </a:rPr>
              <a:t>Provide ongoing training and simulate attacks to improve awareness.</a:t>
            </a:r>
            <a:endParaRPr sz="3100">
              <a:solidFill>
                <a:schemeClr val="dk1"/>
              </a:solidFill>
              <a:latin typeface="Courier New"/>
              <a:ea typeface="Courier New"/>
              <a:cs typeface="Courier New"/>
              <a:sym typeface="Courier New"/>
            </a:endParaRPr>
          </a:p>
          <a:p>
            <a:pPr indent="0" lvl="0" marL="457200" rtl="0" algn="l">
              <a:lnSpc>
                <a:spcPct val="115000"/>
              </a:lnSpc>
              <a:spcBef>
                <a:spcPts val="1000"/>
              </a:spcBef>
              <a:spcAft>
                <a:spcPts val="0"/>
              </a:spcAft>
              <a:buNone/>
            </a:pPr>
            <a:r>
              <a:rPr b="1" lang="en-US" sz="3100">
                <a:solidFill>
                  <a:schemeClr val="dk1"/>
                </a:solidFill>
                <a:latin typeface="Courier New"/>
                <a:ea typeface="Courier New"/>
                <a:cs typeface="Courier New"/>
                <a:sym typeface="Courier New"/>
              </a:rPr>
              <a:t>Strengthening Incident Response: </a:t>
            </a:r>
            <a:r>
              <a:rPr lang="en-US" sz="3100">
                <a:solidFill>
                  <a:schemeClr val="dk1"/>
                </a:solidFill>
                <a:latin typeface="Courier New"/>
                <a:ea typeface="Courier New"/>
                <a:cs typeface="Courier New"/>
                <a:sym typeface="Courier New"/>
              </a:rPr>
              <a:t>Develop and update an incident response plan and response team.	</a:t>
            </a:r>
            <a:endParaRPr sz="3100">
              <a:solidFill>
                <a:schemeClr val="dk1"/>
              </a:solidFill>
              <a:latin typeface="Courier New"/>
              <a:ea typeface="Courier New"/>
              <a:cs typeface="Courier New"/>
              <a:sym typeface="Courier New"/>
            </a:endParaRPr>
          </a:p>
          <a:p>
            <a:pPr indent="457200" lvl="0" marL="0" rtl="0" algn="l">
              <a:lnSpc>
                <a:spcPct val="115000"/>
              </a:lnSpc>
              <a:spcBef>
                <a:spcPts val="1000"/>
              </a:spcBef>
              <a:spcAft>
                <a:spcPts val="0"/>
              </a:spcAft>
              <a:buNone/>
            </a:pPr>
            <a:r>
              <a:rPr b="1" lang="en-US" sz="3100">
                <a:solidFill>
                  <a:schemeClr val="dk1"/>
                </a:solidFill>
                <a:latin typeface="Courier New"/>
                <a:ea typeface="Courier New"/>
                <a:cs typeface="Courier New"/>
                <a:sym typeface="Courier New"/>
              </a:rPr>
              <a:t>Performing Security Audits: </a:t>
            </a:r>
            <a:r>
              <a:rPr lang="en-US" sz="3100">
                <a:solidFill>
                  <a:schemeClr val="dk1"/>
                </a:solidFill>
                <a:latin typeface="Courier New"/>
                <a:ea typeface="Courier New"/>
                <a:cs typeface="Courier New"/>
                <a:sym typeface="Courier New"/>
              </a:rPr>
              <a:t>Conduct regular penetration tests and security audits.</a:t>
            </a:r>
            <a:endParaRPr sz="3100">
              <a:solidFill>
                <a:schemeClr val="dk1"/>
              </a:solidFill>
              <a:latin typeface="Courier New"/>
              <a:ea typeface="Courier New"/>
              <a:cs typeface="Courier New"/>
              <a:sym typeface="Courier New"/>
            </a:endParaRPr>
          </a:p>
          <a:p>
            <a:pPr indent="0" lvl="0" marL="457200" rtl="0" algn="l">
              <a:lnSpc>
                <a:spcPct val="115000"/>
              </a:lnSpc>
              <a:spcBef>
                <a:spcPts val="1000"/>
              </a:spcBef>
              <a:spcAft>
                <a:spcPts val="0"/>
              </a:spcAft>
              <a:buNone/>
            </a:pPr>
            <a:r>
              <a:rPr b="1" lang="en-US" sz="3100">
                <a:solidFill>
                  <a:schemeClr val="dk1"/>
                </a:solidFill>
                <a:latin typeface="Courier New"/>
                <a:ea typeface="Courier New"/>
                <a:cs typeface="Courier New"/>
                <a:sym typeface="Courier New"/>
              </a:rPr>
              <a:t>Securing Web Applications: </a:t>
            </a:r>
            <a:r>
              <a:rPr lang="en-US" sz="3100">
                <a:solidFill>
                  <a:schemeClr val="dk1"/>
                </a:solidFill>
                <a:latin typeface="Courier New"/>
                <a:ea typeface="Courier New"/>
                <a:cs typeface="Courier New"/>
                <a:sym typeface="Courier New"/>
              </a:rPr>
              <a:t>Use a WAF and perform regular application security testing.</a:t>
            </a:r>
            <a:endParaRPr b="1" sz="3100">
              <a:solidFill>
                <a:schemeClr val="dk1"/>
              </a:solidFill>
              <a:latin typeface="Courier New"/>
              <a:ea typeface="Courier New"/>
              <a:cs typeface="Courier New"/>
              <a:sym typeface="Courier New"/>
            </a:endParaRPr>
          </a:p>
          <a:p>
            <a:pPr indent="0" lvl="0" marL="457200" rtl="0" algn="l">
              <a:lnSpc>
                <a:spcPct val="115000"/>
              </a:lnSpc>
              <a:spcBef>
                <a:spcPts val="1000"/>
              </a:spcBef>
              <a:spcAft>
                <a:spcPts val="0"/>
              </a:spcAft>
              <a:buNone/>
            </a:pPr>
            <a:r>
              <a:rPr b="1" lang="en-US" sz="3100">
                <a:solidFill>
                  <a:schemeClr val="dk1"/>
                </a:solidFill>
                <a:latin typeface="Courier New"/>
                <a:ea typeface="Courier New"/>
                <a:cs typeface="Courier New"/>
                <a:sym typeface="Courier New"/>
              </a:rPr>
              <a:t>Enhancing Data Protection: </a:t>
            </a:r>
            <a:r>
              <a:rPr lang="en-US" sz="3100">
                <a:solidFill>
                  <a:schemeClr val="dk1"/>
                </a:solidFill>
                <a:latin typeface="Courier New"/>
                <a:ea typeface="Courier New"/>
                <a:cs typeface="Courier New"/>
                <a:sym typeface="Courier New"/>
              </a:rPr>
              <a:t>Encrypt sensitive data and use Data Loss Prevention (DLP) tools.</a:t>
            </a:r>
            <a:endParaRPr sz="3100">
              <a:solidFill>
                <a:schemeClr val="dk1"/>
              </a:solidFill>
              <a:latin typeface="Courier New"/>
              <a:ea typeface="Courier New"/>
              <a:cs typeface="Courier New"/>
              <a:sym typeface="Courier New"/>
            </a:endParaRPr>
          </a:p>
          <a:p>
            <a:pPr indent="0" lvl="0" marL="914400" rtl="0" algn="l">
              <a:lnSpc>
                <a:spcPct val="115000"/>
              </a:lnSpc>
              <a:spcBef>
                <a:spcPts val="1000"/>
              </a:spcBef>
              <a:spcAft>
                <a:spcPts val="0"/>
              </a:spcAft>
              <a:buNone/>
            </a:pPr>
            <a:r>
              <a:t/>
            </a:r>
            <a:endParaRPr sz="5300">
              <a:solidFill>
                <a:schemeClr val="dk1"/>
              </a:solidFill>
            </a:endParaRPr>
          </a:p>
          <a:p>
            <a:pPr indent="0" lvl="0" marL="914400" rtl="0" algn="l">
              <a:lnSpc>
                <a:spcPct val="115000"/>
              </a:lnSpc>
              <a:spcBef>
                <a:spcPts val="1200"/>
              </a:spcBef>
              <a:spcAft>
                <a:spcPts val="1200"/>
              </a:spcAft>
              <a:buNone/>
            </a:pPr>
            <a:r>
              <a:t/>
            </a:r>
            <a:endParaRPr sz="4400">
              <a:solidFill>
                <a:schemeClr val="dk1"/>
              </a:solidFill>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8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None/>
            </a:pPr>
            <a:r>
              <a:rPr b="1" lang="en-US" sz="5900">
                <a:solidFill>
                  <a:schemeClr val="dk1"/>
                </a:solidFill>
                <a:latin typeface="Courier New"/>
                <a:ea typeface="Courier New"/>
                <a:cs typeface="Courier New"/>
                <a:sym typeface="Courier New"/>
              </a:rPr>
              <a:t>Whois </a:t>
            </a:r>
            <a:r>
              <a:rPr b="1" lang="en-US" sz="5900">
                <a:solidFill>
                  <a:schemeClr val="lt1"/>
                </a:solidFill>
                <a:latin typeface="Courier New"/>
                <a:ea typeface="Courier New"/>
                <a:cs typeface="Courier New"/>
                <a:sym typeface="Courier New"/>
              </a:rPr>
              <a:t>XML</a:t>
            </a:r>
            <a:r>
              <a:rPr b="1" lang="en-US" sz="5900">
                <a:solidFill>
                  <a:schemeClr val="dk1"/>
                </a:solidFill>
                <a:latin typeface="Courier New"/>
                <a:ea typeface="Courier New"/>
                <a:cs typeface="Courier New"/>
                <a:sym typeface="Courier New"/>
              </a:rPr>
              <a:t> Website </a:t>
            </a:r>
            <a:r>
              <a:rPr b="1" lang="en-US" sz="5900">
                <a:solidFill>
                  <a:schemeClr val="lt1"/>
                </a:solidFill>
                <a:latin typeface="Courier New"/>
                <a:ea typeface="Courier New"/>
                <a:cs typeface="Courier New"/>
                <a:sym typeface="Courier New"/>
              </a:rPr>
              <a:t>Categorization</a:t>
            </a:r>
            <a:r>
              <a:rPr b="1" lang="en-US" sz="5900">
                <a:solidFill>
                  <a:schemeClr val="dk1"/>
                </a:solidFill>
                <a:latin typeface="Courier New"/>
                <a:ea typeface="Courier New"/>
                <a:cs typeface="Courier New"/>
                <a:sym typeface="Courier New"/>
              </a:rPr>
              <a:t> API </a:t>
            </a:r>
            <a:r>
              <a:rPr b="1" lang="en-US" sz="5900">
                <a:solidFill>
                  <a:schemeClr val="lt1"/>
                </a:solidFill>
                <a:latin typeface="Courier New"/>
                <a:ea typeface="Courier New"/>
                <a:cs typeface="Courier New"/>
                <a:sym typeface="Courier New"/>
              </a:rPr>
              <a:t>for</a:t>
            </a:r>
            <a:r>
              <a:rPr b="1" lang="en-US" sz="5900">
                <a:solidFill>
                  <a:schemeClr val="dk1"/>
                </a:solidFill>
                <a:latin typeface="Courier New"/>
                <a:ea typeface="Courier New"/>
                <a:cs typeface="Courier New"/>
                <a:sym typeface="Courier New"/>
              </a:rPr>
              <a:t> Splunk</a:t>
            </a:r>
            <a:endParaRPr b="1" sz="5900">
              <a:latin typeface="Courier New"/>
              <a:ea typeface="Courier New"/>
              <a:cs typeface="Courier New"/>
              <a:sym typeface="Courier New"/>
            </a:endParaRPr>
          </a:p>
        </p:txBody>
      </p:sp>
      <p:sp>
        <p:nvSpPr>
          <p:cNvPr id="1359" name="Google Shape;1359;p8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0" name="Google Shape;1360;p88"/>
          <p:cNvSpPr txBox="1"/>
          <p:nvPr/>
        </p:nvSpPr>
        <p:spPr>
          <a:xfrm>
            <a:off x="1867350" y="2333050"/>
            <a:ext cx="21080700" cy="1870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3650">
                <a:solidFill>
                  <a:schemeClr val="dk1"/>
                </a:solidFill>
                <a:latin typeface="Courier New"/>
                <a:ea typeface="Courier New"/>
                <a:cs typeface="Courier New"/>
                <a:sym typeface="Courier New"/>
              </a:rPr>
              <a:t>Whois XML Website Categorization API for Splunk</a:t>
            </a:r>
            <a:r>
              <a:rPr lang="en-US" sz="3650">
                <a:solidFill>
                  <a:schemeClr val="dk1"/>
                </a:solidFill>
                <a:latin typeface="Courier New"/>
                <a:ea typeface="Courier New"/>
                <a:cs typeface="Courier New"/>
                <a:sym typeface="Courier New"/>
              </a:rPr>
              <a:t> provides real-time website categorization and threat intelligence. It enhances security by classifying web traffic based on categories like malicious, suspicious, or benign.</a:t>
            </a:r>
            <a:endParaRPr sz="3650">
              <a:latin typeface="Courier New"/>
              <a:ea typeface="Courier New"/>
              <a:cs typeface="Courier New"/>
              <a:sym typeface="Courier New"/>
            </a:endParaRPr>
          </a:p>
        </p:txBody>
      </p:sp>
      <p:sp>
        <p:nvSpPr>
          <p:cNvPr id="1361" name="Google Shape;1361;p88"/>
          <p:cNvSpPr txBox="1"/>
          <p:nvPr/>
        </p:nvSpPr>
        <p:spPr>
          <a:xfrm>
            <a:off x="5996625" y="4578000"/>
            <a:ext cx="16779600" cy="5258100"/>
          </a:xfrm>
          <a:prstGeom prst="rect">
            <a:avLst/>
          </a:prstGeom>
          <a:solidFill>
            <a:srgbClr val="F4CA95"/>
          </a:solidFill>
          <a:ln cap="flat" cmpd="sng" w="3810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3100">
                <a:latin typeface="Courier New"/>
                <a:ea typeface="Courier New"/>
                <a:cs typeface="Courier New"/>
                <a:sym typeface="Courier New"/>
              </a:rPr>
              <a:t>Key Features:</a:t>
            </a:r>
            <a:endParaRPr b="1" sz="3100">
              <a:solidFill>
                <a:schemeClr val="dk1"/>
              </a:solidFill>
              <a:latin typeface="Courier New"/>
              <a:ea typeface="Courier New"/>
              <a:cs typeface="Courier New"/>
              <a:sym typeface="Courier New"/>
            </a:endParaRPr>
          </a:p>
          <a:p>
            <a:pPr indent="-425450" lvl="0" marL="457200" rtl="0" algn="l">
              <a:lnSpc>
                <a:spcPct val="115000"/>
              </a:lnSpc>
              <a:spcBef>
                <a:spcPts val="1200"/>
              </a:spcBef>
              <a:spcAft>
                <a:spcPts val="0"/>
              </a:spcAft>
              <a:buClr>
                <a:schemeClr val="dk1"/>
              </a:buClr>
              <a:buSzPts val="3100"/>
              <a:buChar char="●"/>
            </a:pPr>
            <a:r>
              <a:rPr b="1" lang="en-US" sz="3100">
                <a:solidFill>
                  <a:schemeClr val="dk1"/>
                </a:solidFill>
                <a:latin typeface="Courier New"/>
                <a:ea typeface="Courier New"/>
                <a:cs typeface="Courier New"/>
                <a:sym typeface="Courier New"/>
              </a:rPr>
              <a:t>Real-Time Monitoring:</a:t>
            </a:r>
            <a:r>
              <a:rPr lang="en-US" sz="3100">
                <a:solidFill>
                  <a:schemeClr val="dk1"/>
                </a:solidFill>
                <a:latin typeface="Courier New"/>
                <a:ea typeface="Courier New"/>
                <a:cs typeface="Courier New"/>
                <a:sym typeface="Courier New"/>
              </a:rPr>
              <a:t> </a:t>
            </a:r>
            <a:r>
              <a:rPr lang="en-US" sz="2500">
                <a:solidFill>
                  <a:schemeClr val="dk1"/>
                </a:solidFill>
                <a:latin typeface="Courier New"/>
                <a:ea typeface="Courier New"/>
                <a:cs typeface="Courier New"/>
                <a:sym typeface="Courier New"/>
              </a:rPr>
              <a:t>Provides immediate categorization of referrer domains and websites, allowing for instant insights into their nature and potential risks.</a:t>
            </a:r>
            <a:endParaRPr sz="2500">
              <a:solidFill>
                <a:schemeClr val="dk1"/>
              </a:solidFill>
              <a:latin typeface="Courier New"/>
              <a:ea typeface="Courier New"/>
              <a:cs typeface="Courier New"/>
              <a:sym typeface="Courier New"/>
            </a:endParaRPr>
          </a:p>
          <a:p>
            <a:pPr indent="-425450" lvl="0" marL="457200" rtl="0" algn="l">
              <a:lnSpc>
                <a:spcPct val="115000"/>
              </a:lnSpc>
              <a:spcBef>
                <a:spcPts val="0"/>
              </a:spcBef>
              <a:spcAft>
                <a:spcPts val="0"/>
              </a:spcAft>
              <a:buClr>
                <a:schemeClr val="dk1"/>
              </a:buClr>
              <a:buSzPts val="3100"/>
              <a:buChar char="●"/>
            </a:pPr>
            <a:r>
              <a:rPr b="1" lang="en-US" sz="3100">
                <a:solidFill>
                  <a:schemeClr val="dk1"/>
                </a:solidFill>
                <a:latin typeface="Courier New"/>
                <a:ea typeface="Courier New"/>
                <a:cs typeface="Courier New"/>
                <a:sym typeface="Courier New"/>
              </a:rPr>
              <a:t>Troubleshooting:</a:t>
            </a:r>
            <a:r>
              <a:rPr lang="en-US" sz="3100">
                <a:solidFill>
                  <a:schemeClr val="dk1"/>
                </a:solidFill>
                <a:latin typeface="Courier New"/>
                <a:ea typeface="Courier New"/>
                <a:cs typeface="Courier New"/>
                <a:sym typeface="Courier New"/>
              </a:rPr>
              <a:t> </a:t>
            </a:r>
            <a:r>
              <a:rPr lang="en-US" sz="2500">
                <a:solidFill>
                  <a:schemeClr val="dk1"/>
                </a:solidFill>
                <a:latin typeface="Courier New"/>
                <a:ea typeface="Courier New"/>
                <a:cs typeface="Courier New"/>
                <a:sym typeface="Courier New"/>
              </a:rPr>
              <a:t>Helps in identifying and categorizing domains associated with malware, phishing, or other security threats.</a:t>
            </a:r>
            <a:endParaRPr sz="2500">
              <a:solidFill>
                <a:schemeClr val="dk1"/>
              </a:solidFill>
              <a:latin typeface="Courier New"/>
              <a:ea typeface="Courier New"/>
              <a:cs typeface="Courier New"/>
              <a:sym typeface="Courier New"/>
            </a:endParaRPr>
          </a:p>
          <a:p>
            <a:pPr indent="-425450" lvl="0" marL="457200" rtl="0" algn="l">
              <a:lnSpc>
                <a:spcPct val="115000"/>
              </a:lnSpc>
              <a:spcBef>
                <a:spcPts val="0"/>
              </a:spcBef>
              <a:spcAft>
                <a:spcPts val="0"/>
              </a:spcAft>
              <a:buClr>
                <a:schemeClr val="dk1"/>
              </a:buClr>
              <a:buSzPts val="3100"/>
              <a:buChar char="●"/>
            </a:pPr>
            <a:r>
              <a:rPr b="1" lang="en-US" sz="3100">
                <a:solidFill>
                  <a:schemeClr val="dk1"/>
                </a:solidFill>
                <a:latin typeface="Courier New"/>
                <a:ea typeface="Courier New"/>
                <a:cs typeface="Courier New"/>
                <a:sym typeface="Courier New"/>
              </a:rPr>
              <a:t>Alerting: </a:t>
            </a:r>
            <a:r>
              <a:rPr lang="en-US" sz="2500">
                <a:solidFill>
                  <a:schemeClr val="dk1"/>
                </a:solidFill>
                <a:latin typeface="Courier New"/>
                <a:ea typeface="Courier New"/>
                <a:cs typeface="Courier New"/>
                <a:sym typeface="Courier New"/>
              </a:rPr>
              <a:t>Configurable alerts for detecting and responding to traffic from suspicious or malicious domains.</a:t>
            </a:r>
            <a:endParaRPr sz="2500">
              <a:solidFill>
                <a:schemeClr val="dk1"/>
              </a:solidFill>
              <a:latin typeface="Courier New"/>
              <a:ea typeface="Courier New"/>
              <a:cs typeface="Courier New"/>
              <a:sym typeface="Courier New"/>
            </a:endParaRPr>
          </a:p>
          <a:p>
            <a:pPr indent="-425450" lvl="0" marL="457200" rtl="0" algn="l">
              <a:lnSpc>
                <a:spcPct val="115000"/>
              </a:lnSpc>
              <a:spcBef>
                <a:spcPts val="0"/>
              </a:spcBef>
              <a:spcAft>
                <a:spcPts val="0"/>
              </a:spcAft>
              <a:buClr>
                <a:schemeClr val="dk1"/>
              </a:buClr>
              <a:buSzPts val="3100"/>
              <a:buChar char="●"/>
            </a:pPr>
            <a:r>
              <a:rPr b="1" lang="en-US" sz="3100">
                <a:solidFill>
                  <a:schemeClr val="dk1"/>
                </a:solidFill>
                <a:latin typeface="Courier New"/>
                <a:ea typeface="Courier New"/>
                <a:cs typeface="Courier New"/>
                <a:sym typeface="Courier New"/>
              </a:rPr>
              <a:t>Scalability:</a:t>
            </a:r>
            <a:r>
              <a:rPr lang="en-US" sz="3100">
                <a:solidFill>
                  <a:schemeClr val="dk1"/>
                </a:solidFill>
                <a:latin typeface="Courier New"/>
                <a:ea typeface="Courier New"/>
                <a:cs typeface="Courier New"/>
                <a:sym typeface="Courier New"/>
              </a:rPr>
              <a:t> </a:t>
            </a:r>
            <a:r>
              <a:rPr lang="en-US" sz="2500">
                <a:solidFill>
                  <a:schemeClr val="dk1"/>
                </a:solidFill>
                <a:latin typeface="Courier New"/>
                <a:ea typeface="Courier New"/>
                <a:cs typeface="Courier New"/>
                <a:sym typeface="Courier New"/>
              </a:rPr>
              <a:t>Efficiently handles large volumes of domain data, making it suitable for extensive web environments.</a:t>
            </a:r>
            <a:endParaRPr sz="2500">
              <a:solidFill>
                <a:schemeClr val="dk1"/>
              </a:solidFill>
              <a:latin typeface="Courier New"/>
              <a:ea typeface="Courier New"/>
              <a:cs typeface="Courier New"/>
              <a:sym typeface="Courier New"/>
            </a:endParaRPr>
          </a:p>
          <a:p>
            <a:pPr indent="-425450" lvl="0" marL="457200" rtl="0" algn="l">
              <a:lnSpc>
                <a:spcPct val="115000"/>
              </a:lnSpc>
              <a:spcBef>
                <a:spcPts val="0"/>
              </a:spcBef>
              <a:spcAft>
                <a:spcPts val="0"/>
              </a:spcAft>
              <a:buClr>
                <a:schemeClr val="dk1"/>
              </a:buClr>
              <a:buSzPts val="3100"/>
              <a:buChar char="●"/>
            </a:pPr>
            <a:r>
              <a:rPr b="1" lang="en-US" sz="3100">
                <a:solidFill>
                  <a:schemeClr val="dk1"/>
                </a:solidFill>
                <a:latin typeface="Courier New"/>
                <a:ea typeface="Courier New"/>
                <a:cs typeface="Courier New"/>
                <a:sym typeface="Courier New"/>
              </a:rPr>
              <a:t>Integration:</a:t>
            </a:r>
            <a:r>
              <a:rPr lang="en-US" sz="3100">
                <a:solidFill>
                  <a:schemeClr val="dk1"/>
                </a:solidFill>
                <a:latin typeface="Courier New"/>
                <a:ea typeface="Courier New"/>
                <a:cs typeface="Courier New"/>
                <a:sym typeface="Courier New"/>
              </a:rPr>
              <a:t> </a:t>
            </a:r>
            <a:r>
              <a:rPr lang="en-US" sz="2500">
                <a:solidFill>
                  <a:schemeClr val="dk1"/>
                </a:solidFill>
                <a:latin typeface="Courier New"/>
                <a:ea typeface="Courier New"/>
                <a:cs typeface="Courier New"/>
                <a:sym typeface="Courier New"/>
              </a:rPr>
              <a:t>Seamlessly works with other Splunk apps.</a:t>
            </a:r>
            <a:endParaRPr sz="2500">
              <a:latin typeface="Courier New"/>
              <a:ea typeface="Courier New"/>
              <a:cs typeface="Courier New"/>
              <a:sym typeface="Courier New"/>
            </a:endParaRPr>
          </a:p>
        </p:txBody>
      </p:sp>
      <p:sp>
        <p:nvSpPr>
          <p:cNvPr id="1362" name="Google Shape;1362;p88"/>
          <p:cNvSpPr txBox="1"/>
          <p:nvPr/>
        </p:nvSpPr>
        <p:spPr>
          <a:xfrm>
            <a:off x="4194900" y="11387650"/>
            <a:ext cx="19136700" cy="120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300">
                <a:latin typeface="Courier New"/>
                <a:ea typeface="Courier New"/>
                <a:cs typeface="Courier New"/>
                <a:sym typeface="Courier New"/>
              </a:rPr>
              <a:t>Seamlessly integrates with Splunk to provide real-time website categorization, enhancing threat detection and overall security monitoring.</a:t>
            </a:r>
            <a:endParaRPr b="1" sz="3500">
              <a:latin typeface="Courier New"/>
              <a:ea typeface="Courier New"/>
              <a:cs typeface="Courier New"/>
              <a:sym typeface="Courier New"/>
            </a:endParaRPr>
          </a:p>
        </p:txBody>
      </p:sp>
      <p:sp>
        <p:nvSpPr>
          <p:cNvPr id="1363" name="Google Shape;1363;p88"/>
          <p:cNvSpPr txBox="1"/>
          <p:nvPr/>
        </p:nvSpPr>
        <p:spPr>
          <a:xfrm>
            <a:off x="5206450" y="10376175"/>
            <a:ext cx="6981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sz="9600">
                <a:solidFill>
                  <a:srgbClr val="FF9900"/>
                </a:solidFill>
                <a:latin typeface="Impact"/>
                <a:ea typeface="Impact"/>
                <a:cs typeface="Impact"/>
                <a:sym typeface="Impact"/>
              </a:rPr>
              <a:t>!</a:t>
            </a:r>
            <a:endParaRPr sz="9600">
              <a:solidFill>
                <a:srgbClr val="FF9900"/>
              </a:solidFill>
              <a:latin typeface="Impact"/>
              <a:ea typeface="Impact"/>
              <a:cs typeface="Impact"/>
              <a:sym typeface="Impac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8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Clr>
                <a:schemeClr val="dk1"/>
              </a:buClr>
              <a:buSzPts val="1100"/>
              <a:buFont typeface="Arial"/>
              <a:buNone/>
            </a:pPr>
            <a:r>
              <a:rPr b="1" lang="en-US" sz="6200">
                <a:solidFill>
                  <a:schemeClr val="dk1"/>
                </a:solidFill>
                <a:latin typeface="Courier New"/>
                <a:ea typeface="Courier New"/>
                <a:cs typeface="Courier New"/>
                <a:sym typeface="Courier New"/>
              </a:rPr>
              <a:t>Whois </a:t>
            </a:r>
            <a:r>
              <a:rPr b="1" lang="en-US" sz="6200">
                <a:solidFill>
                  <a:schemeClr val="lt1"/>
                </a:solidFill>
                <a:latin typeface="Courier New"/>
                <a:ea typeface="Courier New"/>
                <a:cs typeface="Courier New"/>
                <a:sym typeface="Courier New"/>
              </a:rPr>
              <a:t>XML</a:t>
            </a:r>
            <a:r>
              <a:rPr b="1" lang="en-US" sz="6200">
                <a:solidFill>
                  <a:schemeClr val="dk1"/>
                </a:solidFill>
                <a:latin typeface="Courier New"/>
                <a:ea typeface="Courier New"/>
                <a:cs typeface="Courier New"/>
                <a:sym typeface="Courier New"/>
              </a:rPr>
              <a:t> Website </a:t>
            </a:r>
            <a:r>
              <a:rPr b="1" lang="en-US" sz="6200">
                <a:solidFill>
                  <a:schemeClr val="lt1"/>
                </a:solidFill>
                <a:latin typeface="Courier New"/>
                <a:ea typeface="Courier New"/>
                <a:cs typeface="Courier New"/>
                <a:sym typeface="Courier New"/>
              </a:rPr>
              <a:t>Categorization</a:t>
            </a:r>
            <a:r>
              <a:rPr b="1" lang="en-US" sz="6200">
                <a:solidFill>
                  <a:schemeClr val="dk1"/>
                </a:solidFill>
                <a:latin typeface="Courier New"/>
                <a:ea typeface="Courier New"/>
                <a:cs typeface="Courier New"/>
                <a:sym typeface="Courier New"/>
              </a:rPr>
              <a:t> API </a:t>
            </a:r>
            <a:r>
              <a:rPr b="1" lang="en-US" sz="6200">
                <a:solidFill>
                  <a:schemeClr val="lt1"/>
                </a:solidFill>
                <a:latin typeface="Courier New"/>
                <a:ea typeface="Courier New"/>
                <a:cs typeface="Courier New"/>
                <a:sym typeface="Courier New"/>
              </a:rPr>
              <a:t>for</a:t>
            </a:r>
            <a:r>
              <a:rPr b="1" lang="en-US" sz="6200">
                <a:solidFill>
                  <a:schemeClr val="dk1"/>
                </a:solidFill>
                <a:latin typeface="Courier New"/>
                <a:ea typeface="Courier New"/>
                <a:cs typeface="Courier New"/>
                <a:sym typeface="Courier New"/>
              </a:rPr>
              <a:t> Splunk</a:t>
            </a:r>
            <a:endParaRPr b="1" sz="6200">
              <a:latin typeface="Courier New"/>
              <a:ea typeface="Courier New"/>
              <a:cs typeface="Courier New"/>
              <a:sym typeface="Courier New"/>
            </a:endParaRPr>
          </a:p>
        </p:txBody>
      </p:sp>
      <p:sp>
        <p:nvSpPr>
          <p:cNvPr id="1369" name="Google Shape;1369;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70" name="Google Shape;1370;p89"/>
          <p:cNvSpPr txBox="1"/>
          <p:nvPr/>
        </p:nvSpPr>
        <p:spPr>
          <a:xfrm>
            <a:off x="1520825" y="1905000"/>
            <a:ext cx="21336000" cy="1148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50">
                <a:solidFill>
                  <a:schemeClr val="dk1"/>
                </a:solidFill>
                <a:latin typeface="Courier New"/>
                <a:ea typeface="Courier New"/>
                <a:cs typeface="Courier New"/>
                <a:sym typeface="Courier New"/>
              </a:rPr>
              <a:t>A</a:t>
            </a:r>
            <a:r>
              <a:rPr b="1" lang="en-US" sz="3350">
                <a:solidFill>
                  <a:schemeClr val="dk1"/>
                </a:solidFill>
                <a:latin typeface="Courier New"/>
                <a:ea typeface="Courier New"/>
                <a:cs typeface="Courier New"/>
                <a:sym typeface="Courier New"/>
              </a:rPr>
              <a:t> security team notices a spike in outbound traffic to various domains, potentially indicating data exfiltration or access to malicious websites through:</a:t>
            </a:r>
            <a:endParaRPr b="1" sz="335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sz="3350">
              <a:solidFill>
                <a:schemeClr val="dk1"/>
              </a:solidFill>
              <a:latin typeface="Courier New"/>
              <a:ea typeface="Courier New"/>
              <a:cs typeface="Courier New"/>
              <a:sym typeface="Courier New"/>
            </a:endParaRPr>
          </a:p>
          <a:p>
            <a:pPr indent="-228600" lvl="0" marL="1638300" rtl="0" algn="l">
              <a:lnSpc>
                <a:spcPct val="115000"/>
              </a:lnSpc>
              <a:spcBef>
                <a:spcPts val="0"/>
              </a:spcBef>
              <a:spcAft>
                <a:spcPts val="0"/>
              </a:spcAft>
              <a:buClr>
                <a:schemeClr val="dk1"/>
              </a:buClr>
              <a:buSzPts val="3350"/>
              <a:buNone/>
            </a:pPr>
            <a:r>
              <a:rPr b="1" lang="en-US" sz="3350">
                <a:solidFill>
                  <a:schemeClr val="dk1"/>
                </a:solidFill>
                <a:latin typeface="Courier New"/>
                <a:ea typeface="Courier New"/>
                <a:cs typeface="Courier New"/>
                <a:sym typeface="Courier New"/>
              </a:rPr>
              <a:t>Integration: </a:t>
            </a:r>
            <a:r>
              <a:rPr lang="en-US" sz="3350">
                <a:solidFill>
                  <a:schemeClr val="dk1"/>
                </a:solidFill>
                <a:latin typeface="Courier New"/>
                <a:ea typeface="Courier New"/>
                <a:cs typeface="Courier New"/>
                <a:sym typeface="Courier New"/>
              </a:rPr>
              <a:t>The team integrates the Whois XML API with Splunk.</a:t>
            </a:r>
            <a:endParaRPr sz="3350">
              <a:solidFill>
                <a:schemeClr val="dk1"/>
              </a:solidFill>
              <a:latin typeface="Courier New"/>
              <a:ea typeface="Courier New"/>
              <a:cs typeface="Courier New"/>
              <a:sym typeface="Courier New"/>
            </a:endParaRPr>
          </a:p>
          <a:p>
            <a:pPr indent="-228600" lvl="0" marL="1638300" rtl="0" algn="l">
              <a:lnSpc>
                <a:spcPct val="115000"/>
              </a:lnSpc>
              <a:spcBef>
                <a:spcPts val="0"/>
              </a:spcBef>
              <a:spcAft>
                <a:spcPts val="0"/>
              </a:spcAft>
              <a:buClr>
                <a:schemeClr val="dk1"/>
              </a:buClr>
              <a:buSzPts val="3350"/>
              <a:buNone/>
            </a:pPr>
            <a:r>
              <a:rPr b="1" lang="en-US" sz="3350">
                <a:solidFill>
                  <a:schemeClr val="dk1"/>
                </a:solidFill>
                <a:latin typeface="Courier New"/>
                <a:ea typeface="Courier New"/>
                <a:cs typeface="Courier New"/>
                <a:sym typeface="Courier New"/>
              </a:rPr>
              <a:t>Monitoring: </a:t>
            </a:r>
            <a:r>
              <a:rPr lang="en-US" sz="3350">
                <a:solidFill>
                  <a:schemeClr val="dk1"/>
                </a:solidFill>
                <a:latin typeface="Courier New"/>
                <a:ea typeface="Courier New"/>
                <a:cs typeface="Courier New"/>
                <a:sym typeface="Courier New"/>
              </a:rPr>
              <a:t>They monitor network traffic and categorize domains in real-time.</a:t>
            </a:r>
            <a:endParaRPr sz="3350">
              <a:solidFill>
                <a:schemeClr val="dk1"/>
              </a:solidFill>
              <a:latin typeface="Courier New"/>
              <a:ea typeface="Courier New"/>
              <a:cs typeface="Courier New"/>
              <a:sym typeface="Courier New"/>
            </a:endParaRPr>
          </a:p>
          <a:p>
            <a:pPr indent="-228600" lvl="0" marL="1638300" rtl="0" algn="l">
              <a:lnSpc>
                <a:spcPct val="115000"/>
              </a:lnSpc>
              <a:spcBef>
                <a:spcPts val="0"/>
              </a:spcBef>
              <a:spcAft>
                <a:spcPts val="0"/>
              </a:spcAft>
              <a:buClr>
                <a:schemeClr val="dk1"/>
              </a:buClr>
              <a:buSzPts val="3350"/>
              <a:buNone/>
            </a:pPr>
            <a:r>
              <a:rPr b="1" lang="en-US" sz="3350">
                <a:solidFill>
                  <a:schemeClr val="dk1"/>
                </a:solidFill>
                <a:latin typeface="Courier New"/>
                <a:ea typeface="Courier New"/>
                <a:cs typeface="Courier New"/>
                <a:sym typeface="Courier New"/>
              </a:rPr>
              <a:t>Categorization: </a:t>
            </a:r>
            <a:r>
              <a:rPr lang="en-US" sz="3350">
                <a:solidFill>
                  <a:schemeClr val="dk1"/>
                </a:solidFill>
                <a:latin typeface="Courier New"/>
                <a:ea typeface="Courier New"/>
                <a:cs typeface="Courier New"/>
                <a:sym typeface="Courier New"/>
              </a:rPr>
              <a:t>The API categorizes domains, flagging potential </a:t>
            </a:r>
            <a:r>
              <a:rPr lang="en-US" sz="3350">
                <a:solidFill>
                  <a:schemeClr val="dk1"/>
                </a:solidFill>
                <a:latin typeface="Courier New"/>
                <a:ea typeface="Courier New"/>
                <a:cs typeface="Courier New"/>
                <a:sym typeface="Courier New"/>
              </a:rPr>
              <a:t>exploits</a:t>
            </a:r>
            <a:r>
              <a:rPr lang="en-US" sz="3350">
                <a:solidFill>
                  <a:schemeClr val="dk1"/>
                </a:solidFill>
                <a:latin typeface="Courier New"/>
                <a:ea typeface="Courier New"/>
                <a:cs typeface="Courier New"/>
                <a:sym typeface="Courier New"/>
              </a:rPr>
              <a:t>.</a:t>
            </a:r>
            <a:endParaRPr sz="3350">
              <a:solidFill>
                <a:schemeClr val="dk1"/>
              </a:solidFill>
              <a:latin typeface="Courier New"/>
              <a:ea typeface="Courier New"/>
              <a:cs typeface="Courier New"/>
              <a:sym typeface="Courier New"/>
            </a:endParaRPr>
          </a:p>
          <a:p>
            <a:pPr indent="-228600" lvl="0" marL="1638300" rtl="0" algn="l">
              <a:lnSpc>
                <a:spcPct val="115000"/>
              </a:lnSpc>
              <a:spcBef>
                <a:spcPts val="0"/>
              </a:spcBef>
              <a:spcAft>
                <a:spcPts val="0"/>
              </a:spcAft>
              <a:buClr>
                <a:schemeClr val="dk1"/>
              </a:buClr>
              <a:buSzPts val="3350"/>
              <a:buNone/>
            </a:pPr>
            <a:r>
              <a:rPr b="1" lang="en-US" sz="3350">
                <a:solidFill>
                  <a:schemeClr val="dk1"/>
                </a:solidFill>
                <a:latin typeface="Courier New"/>
                <a:ea typeface="Courier New"/>
                <a:cs typeface="Courier New"/>
                <a:sym typeface="Courier New"/>
              </a:rPr>
              <a:t>Analysis: </a:t>
            </a:r>
            <a:r>
              <a:rPr lang="en-US" sz="3350">
                <a:solidFill>
                  <a:schemeClr val="dk1"/>
                </a:solidFill>
                <a:latin typeface="Courier New"/>
                <a:ea typeface="Courier New"/>
                <a:cs typeface="Courier New"/>
                <a:sym typeface="Courier New"/>
              </a:rPr>
              <a:t>The team identifies legitimate traffic and suspicious activity.</a:t>
            </a:r>
            <a:endParaRPr sz="3350">
              <a:solidFill>
                <a:schemeClr val="dk1"/>
              </a:solidFill>
              <a:latin typeface="Courier New"/>
              <a:ea typeface="Courier New"/>
              <a:cs typeface="Courier New"/>
              <a:sym typeface="Courier New"/>
            </a:endParaRPr>
          </a:p>
          <a:p>
            <a:pPr indent="-228600" lvl="0" marL="1638300" rtl="0" algn="l">
              <a:lnSpc>
                <a:spcPct val="115000"/>
              </a:lnSpc>
              <a:spcBef>
                <a:spcPts val="0"/>
              </a:spcBef>
              <a:spcAft>
                <a:spcPts val="0"/>
              </a:spcAft>
              <a:buClr>
                <a:schemeClr val="dk1"/>
              </a:buClr>
              <a:buSzPts val="3350"/>
              <a:buNone/>
            </a:pPr>
            <a:r>
              <a:rPr b="1" lang="en-US" sz="3350">
                <a:solidFill>
                  <a:schemeClr val="dk1"/>
                </a:solidFill>
                <a:latin typeface="Courier New"/>
                <a:ea typeface="Courier New"/>
                <a:cs typeface="Courier New"/>
                <a:sym typeface="Courier New"/>
              </a:rPr>
              <a:t>Alerting: </a:t>
            </a:r>
            <a:r>
              <a:rPr lang="en-US" sz="3350">
                <a:solidFill>
                  <a:schemeClr val="dk1"/>
                </a:solidFill>
                <a:latin typeface="Courier New"/>
                <a:ea typeface="Courier New"/>
                <a:cs typeface="Courier New"/>
                <a:sym typeface="Courier New"/>
              </a:rPr>
              <a:t>Alerts are set for malicious categories, triggering investigations.</a:t>
            </a:r>
            <a:endParaRPr sz="3350">
              <a:solidFill>
                <a:schemeClr val="dk1"/>
              </a:solidFill>
              <a:latin typeface="Courier New"/>
              <a:ea typeface="Courier New"/>
              <a:cs typeface="Courier New"/>
              <a:sym typeface="Courier New"/>
            </a:endParaRPr>
          </a:p>
          <a:p>
            <a:pPr indent="-228600" lvl="0" marL="1638300" rtl="0" algn="l">
              <a:lnSpc>
                <a:spcPct val="115000"/>
              </a:lnSpc>
              <a:spcBef>
                <a:spcPts val="0"/>
              </a:spcBef>
              <a:spcAft>
                <a:spcPts val="0"/>
              </a:spcAft>
              <a:buClr>
                <a:schemeClr val="dk1"/>
              </a:buClr>
              <a:buSzPts val="3350"/>
              <a:buNone/>
            </a:pPr>
            <a:r>
              <a:rPr b="1" lang="en-US" sz="3350">
                <a:solidFill>
                  <a:schemeClr val="dk1"/>
                </a:solidFill>
                <a:latin typeface="Courier New"/>
                <a:ea typeface="Courier New"/>
                <a:cs typeface="Courier New"/>
                <a:sym typeface="Courier New"/>
              </a:rPr>
              <a:t>Mitigation: </a:t>
            </a:r>
            <a:r>
              <a:rPr lang="en-US" sz="3350">
                <a:solidFill>
                  <a:schemeClr val="dk1"/>
                </a:solidFill>
                <a:latin typeface="Courier New"/>
                <a:ea typeface="Courier New"/>
                <a:cs typeface="Courier New"/>
                <a:sym typeface="Courier New"/>
              </a:rPr>
              <a:t>Compromised endpoints are isolated, and malicious domains blocked.</a:t>
            </a:r>
            <a:endParaRPr sz="335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sz="3350">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US" sz="3350">
                <a:solidFill>
                  <a:schemeClr val="dk1"/>
                </a:solidFill>
                <a:latin typeface="Courier New"/>
                <a:ea typeface="Courier New"/>
                <a:cs typeface="Courier New"/>
                <a:sym typeface="Courier New"/>
              </a:rPr>
              <a:t>The team quickly identifies and mitigates threats with:</a:t>
            </a:r>
            <a:endParaRPr b="1" sz="3350">
              <a:solidFill>
                <a:schemeClr val="dk1"/>
              </a:solidFill>
              <a:latin typeface="Courier New"/>
              <a:ea typeface="Courier New"/>
              <a:cs typeface="Courier New"/>
              <a:sym typeface="Courier New"/>
            </a:endParaRPr>
          </a:p>
          <a:p>
            <a:pPr indent="0" lvl="0" marL="1371600" rtl="0" algn="l">
              <a:lnSpc>
                <a:spcPct val="115000"/>
              </a:lnSpc>
              <a:spcBef>
                <a:spcPts val="0"/>
              </a:spcBef>
              <a:spcAft>
                <a:spcPts val="0"/>
              </a:spcAft>
              <a:buNone/>
            </a:pPr>
            <a:r>
              <a:rPr b="1" lang="en-US" sz="3350">
                <a:solidFill>
                  <a:schemeClr val="dk1"/>
                </a:solidFill>
                <a:latin typeface="Courier New"/>
                <a:ea typeface="Courier New"/>
                <a:cs typeface="Courier New"/>
                <a:sym typeface="Courier New"/>
              </a:rPr>
              <a:t>Proactive Detection: </a:t>
            </a:r>
            <a:r>
              <a:rPr lang="en-US" sz="3350">
                <a:solidFill>
                  <a:schemeClr val="dk1"/>
                </a:solidFill>
                <a:latin typeface="Courier New"/>
                <a:ea typeface="Courier New"/>
                <a:cs typeface="Courier New"/>
                <a:sym typeface="Courier New"/>
              </a:rPr>
              <a:t>Early detection of malicious activity.</a:t>
            </a:r>
            <a:endParaRPr sz="3350">
              <a:solidFill>
                <a:schemeClr val="dk1"/>
              </a:solidFill>
              <a:latin typeface="Courier New"/>
              <a:ea typeface="Courier New"/>
              <a:cs typeface="Courier New"/>
              <a:sym typeface="Courier New"/>
            </a:endParaRPr>
          </a:p>
          <a:p>
            <a:pPr indent="0" lvl="0" marL="1371600" rtl="0" algn="l">
              <a:lnSpc>
                <a:spcPct val="115000"/>
              </a:lnSpc>
              <a:spcBef>
                <a:spcPts val="0"/>
              </a:spcBef>
              <a:spcAft>
                <a:spcPts val="0"/>
              </a:spcAft>
              <a:buNone/>
            </a:pPr>
            <a:r>
              <a:rPr b="1" lang="en-US" sz="3350">
                <a:solidFill>
                  <a:schemeClr val="dk1"/>
                </a:solidFill>
                <a:latin typeface="Courier New"/>
                <a:ea typeface="Courier New"/>
                <a:cs typeface="Courier New"/>
                <a:sym typeface="Courier New"/>
              </a:rPr>
              <a:t>Efficient Analysis: </a:t>
            </a:r>
            <a:r>
              <a:rPr lang="en-US" sz="3350">
                <a:solidFill>
                  <a:schemeClr val="dk1"/>
                </a:solidFill>
                <a:latin typeface="Courier New"/>
                <a:ea typeface="Courier New"/>
                <a:cs typeface="Courier New"/>
                <a:sym typeface="Courier New"/>
              </a:rPr>
              <a:t>Distinguishes between legitimate and suspicious traffic.</a:t>
            </a:r>
            <a:endParaRPr sz="3350">
              <a:solidFill>
                <a:schemeClr val="dk1"/>
              </a:solidFill>
              <a:latin typeface="Courier New"/>
              <a:ea typeface="Courier New"/>
              <a:cs typeface="Courier New"/>
              <a:sym typeface="Courier New"/>
            </a:endParaRPr>
          </a:p>
          <a:p>
            <a:pPr indent="0" lvl="0" marL="1371600" rtl="0" algn="l">
              <a:lnSpc>
                <a:spcPct val="115000"/>
              </a:lnSpc>
              <a:spcBef>
                <a:spcPts val="0"/>
              </a:spcBef>
              <a:spcAft>
                <a:spcPts val="0"/>
              </a:spcAft>
              <a:buNone/>
            </a:pPr>
            <a:r>
              <a:rPr b="1" lang="en-US" sz="3350">
                <a:solidFill>
                  <a:schemeClr val="dk1"/>
                </a:solidFill>
                <a:latin typeface="Courier New"/>
                <a:ea typeface="Courier New"/>
                <a:cs typeface="Courier New"/>
                <a:sym typeface="Courier New"/>
              </a:rPr>
              <a:t>Enhanced Security: </a:t>
            </a:r>
            <a:r>
              <a:rPr lang="en-US" sz="3350">
                <a:solidFill>
                  <a:schemeClr val="dk1"/>
                </a:solidFill>
                <a:latin typeface="Courier New"/>
                <a:ea typeface="Courier New"/>
                <a:cs typeface="Courier New"/>
                <a:sym typeface="Courier New"/>
              </a:rPr>
              <a:t>Quick response to threats, reducing data breach risks.</a:t>
            </a:r>
            <a:endParaRPr sz="3350">
              <a:solidFill>
                <a:schemeClr val="dk1"/>
              </a:solidFill>
              <a:latin typeface="Courier New"/>
              <a:ea typeface="Courier New"/>
              <a:cs typeface="Courier New"/>
              <a:sym typeface="Courier New"/>
            </a:endParaRPr>
          </a:p>
          <a:p>
            <a:pPr indent="0" lvl="0" marL="1371600" rtl="0" algn="l">
              <a:lnSpc>
                <a:spcPct val="115000"/>
              </a:lnSpc>
              <a:spcBef>
                <a:spcPts val="0"/>
              </a:spcBef>
              <a:spcAft>
                <a:spcPts val="0"/>
              </a:spcAft>
              <a:buNone/>
            </a:pPr>
            <a:r>
              <a:rPr b="1" lang="en-US" sz="3350">
                <a:solidFill>
                  <a:schemeClr val="dk1"/>
                </a:solidFill>
                <a:latin typeface="Courier New"/>
                <a:ea typeface="Courier New"/>
                <a:cs typeface="Courier New"/>
                <a:sym typeface="Courier New"/>
              </a:rPr>
              <a:t>Improved Network Safety:</a:t>
            </a:r>
            <a:r>
              <a:rPr lang="en-US" sz="3350">
                <a:solidFill>
                  <a:schemeClr val="dk1"/>
                </a:solidFill>
                <a:latin typeface="Courier New"/>
                <a:ea typeface="Courier New"/>
                <a:cs typeface="Courier New"/>
                <a:sym typeface="Courier New"/>
              </a:rPr>
              <a:t> Blocking malicious domains ensures safer internet usage.</a:t>
            </a:r>
            <a:endParaRPr sz="335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b="1" sz="2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Clr>
                <a:schemeClr val="dk1"/>
              </a:buClr>
              <a:buSzPts val="1100"/>
              <a:buFont typeface="Arial"/>
              <a:buNone/>
            </a:pPr>
            <a:r>
              <a:rPr b="1" lang="en-US" sz="6100">
                <a:solidFill>
                  <a:schemeClr val="dk1"/>
                </a:solidFill>
                <a:latin typeface="Courier New"/>
                <a:ea typeface="Courier New"/>
                <a:cs typeface="Courier New"/>
                <a:sym typeface="Courier New"/>
              </a:rPr>
              <a:t>Whois </a:t>
            </a:r>
            <a:r>
              <a:rPr b="1" lang="en-US" sz="6100">
                <a:solidFill>
                  <a:schemeClr val="lt1"/>
                </a:solidFill>
                <a:latin typeface="Courier New"/>
                <a:ea typeface="Courier New"/>
                <a:cs typeface="Courier New"/>
                <a:sym typeface="Courier New"/>
              </a:rPr>
              <a:t>XML</a:t>
            </a:r>
            <a:r>
              <a:rPr b="1" lang="en-US" sz="6100">
                <a:solidFill>
                  <a:schemeClr val="dk1"/>
                </a:solidFill>
                <a:latin typeface="Courier New"/>
                <a:ea typeface="Courier New"/>
                <a:cs typeface="Courier New"/>
                <a:sym typeface="Courier New"/>
              </a:rPr>
              <a:t> Website </a:t>
            </a:r>
            <a:r>
              <a:rPr b="1" lang="en-US" sz="6100">
                <a:solidFill>
                  <a:schemeClr val="lt1"/>
                </a:solidFill>
                <a:latin typeface="Courier New"/>
                <a:ea typeface="Courier New"/>
                <a:cs typeface="Courier New"/>
                <a:sym typeface="Courier New"/>
              </a:rPr>
              <a:t>Categorization</a:t>
            </a:r>
            <a:r>
              <a:rPr b="1" lang="en-US" sz="6100">
                <a:solidFill>
                  <a:schemeClr val="dk1"/>
                </a:solidFill>
                <a:latin typeface="Courier New"/>
                <a:ea typeface="Courier New"/>
                <a:cs typeface="Courier New"/>
                <a:sym typeface="Courier New"/>
              </a:rPr>
              <a:t> API </a:t>
            </a:r>
            <a:r>
              <a:rPr b="1" lang="en-US" sz="6100">
                <a:solidFill>
                  <a:schemeClr val="lt1"/>
                </a:solidFill>
                <a:latin typeface="Courier New"/>
                <a:ea typeface="Courier New"/>
                <a:cs typeface="Courier New"/>
                <a:sym typeface="Courier New"/>
              </a:rPr>
              <a:t>for</a:t>
            </a:r>
            <a:r>
              <a:rPr b="1" lang="en-US" sz="6100">
                <a:solidFill>
                  <a:schemeClr val="dk1"/>
                </a:solidFill>
                <a:latin typeface="Courier New"/>
                <a:ea typeface="Courier New"/>
                <a:cs typeface="Courier New"/>
                <a:sym typeface="Courier New"/>
              </a:rPr>
              <a:t> Splunk</a:t>
            </a:r>
            <a:endParaRPr b="1" sz="6100">
              <a:latin typeface="Courier New"/>
              <a:ea typeface="Courier New"/>
              <a:cs typeface="Courier New"/>
              <a:sym typeface="Courier New"/>
            </a:endParaRPr>
          </a:p>
        </p:txBody>
      </p:sp>
      <p:sp>
        <p:nvSpPr>
          <p:cNvPr id="1376" name="Google Shape;1376;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377" name="Google Shape;1377;p90"/>
          <p:cNvPicPr preferRelativeResize="0"/>
          <p:nvPr/>
        </p:nvPicPr>
        <p:blipFill rotWithShape="1">
          <a:blip r:embed="rId3">
            <a:alphaModFix/>
          </a:blip>
          <a:srcRect b="4194" l="0" r="0" t="11417"/>
          <a:stretch/>
        </p:blipFill>
        <p:spPr>
          <a:xfrm>
            <a:off x="1204113" y="1856728"/>
            <a:ext cx="21969273" cy="104242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ctr">
              <a:spcBef>
                <a:spcPts val="0"/>
              </a:spcBef>
              <a:spcAft>
                <a:spcPts val="0"/>
              </a:spcAft>
              <a:buClr>
                <a:schemeClr val="dk1"/>
              </a:buClr>
              <a:buSzPts val="1100"/>
              <a:buFont typeface="Arial"/>
              <a:buNone/>
            </a:pPr>
            <a:r>
              <a:rPr b="1" lang="en-US" sz="6100">
                <a:solidFill>
                  <a:schemeClr val="dk1"/>
                </a:solidFill>
                <a:latin typeface="Courier New"/>
                <a:ea typeface="Courier New"/>
                <a:cs typeface="Courier New"/>
                <a:sym typeface="Courier New"/>
              </a:rPr>
              <a:t>Whois </a:t>
            </a:r>
            <a:r>
              <a:rPr b="1" lang="en-US" sz="6100">
                <a:solidFill>
                  <a:schemeClr val="lt1"/>
                </a:solidFill>
                <a:latin typeface="Courier New"/>
                <a:ea typeface="Courier New"/>
                <a:cs typeface="Courier New"/>
                <a:sym typeface="Courier New"/>
              </a:rPr>
              <a:t>XML</a:t>
            </a:r>
            <a:r>
              <a:rPr b="1" lang="en-US" sz="6100">
                <a:solidFill>
                  <a:schemeClr val="dk1"/>
                </a:solidFill>
                <a:latin typeface="Courier New"/>
                <a:ea typeface="Courier New"/>
                <a:cs typeface="Courier New"/>
                <a:sym typeface="Courier New"/>
              </a:rPr>
              <a:t> Website </a:t>
            </a:r>
            <a:r>
              <a:rPr b="1" lang="en-US" sz="6100">
                <a:solidFill>
                  <a:schemeClr val="lt1"/>
                </a:solidFill>
                <a:latin typeface="Courier New"/>
                <a:ea typeface="Courier New"/>
                <a:cs typeface="Courier New"/>
                <a:sym typeface="Courier New"/>
              </a:rPr>
              <a:t>Categorization</a:t>
            </a:r>
            <a:r>
              <a:rPr b="1" lang="en-US" sz="6100">
                <a:solidFill>
                  <a:schemeClr val="dk1"/>
                </a:solidFill>
                <a:latin typeface="Courier New"/>
                <a:ea typeface="Courier New"/>
                <a:cs typeface="Courier New"/>
                <a:sym typeface="Courier New"/>
              </a:rPr>
              <a:t> API </a:t>
            </a:r>
            <a:r>
              <a:rPr b="1" lang="en-US" sz="6100">
                <a:solidFill>
                  <a:schemeClr val="lt1"/>
                </a:solidFill>
                <a:latin typeface="Courier New"/>
                <a:ea typeface="Courier New"/>
                <a:cs typeface="Courier New"/>
                <a:sym typeface="Courier New"/>
              </a:rPr>
              <a:t>for</a:t>
            </a:r>
            <a:r>
              <a:rPr b="1" lang="en-US" sz="6100">
                <a:solidFill>
                  <a:schemeClr val="dk1"/>
                </a:solidFill>
                <a:latin typeface="Courier New"/>
                <a:ea typeface="Courier New"/>
                <a:cs typeface="Courier New"/>
                <a:sym typeface="Courier New"/>
              </a:rPr>
              <a:t> Splunk</a:t>
            </a:r>
            <a:endParaRPr b="1" sz="6100">
              <a:latin typeface="Courier New"/>
              <a:ea typeface="Courier New"/>
              <a:cs typeface="Courier New"/>
              <a:sym typeface="Courier New"/>
            </a:endParaRPr>
          </a:p>
        </p:txBody>
      </p:sp>
      <p:sp>
        <p:nvSpPr>
          <p:cNvPr id="1383" name="Google Shape;1383;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384" name="Google Shape;1384;p91"/>
          <p:cNvPicPr preferRelativeResize="0"/>
          <p:nvPr/>
        </p:nvPicPr>
        <p:blipFill>
          <a:blip r:embed="rId3">
            <a:alphaModFix/>
          </a:blip>
          <a:stretch>
            <a:fillRect/>
          </a:stretch>
        </p:blipFill>
        <p:spPr>
          <a:xfrm>
            <a:off x="2104863" y="1964188"/>
            <a:ext cx="18278475" cy="10277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